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13" r:id="rId1"/>
  </p:sldMasterIdLst>
  <p:sldIdLst>
    <p:sldId id="256" r:id="rId2"/>
    <p:sldId id="257" r:id="rId3"/>
    <p:sldId id="258" r:id="rId4"/>
    <p:sldId id="273" r:id="rId5"/>
    <p:sldId id="263" r:id="rId6"/>
    <p:sldId id="276" r:id="rId7"/>
    <p:sldId id="265" r:id="rId8"/>
    <p:sldId id="267" r:id="rId9"/>
    <p:sldId id="271" r:id="rId10"/>
    <p:sldId id="272" r:id="rId11"/>
    <p:sldId id="278" r:id="rId12"/>
    <p:sldId id="277" r:id="rId13"/>
    <p:sldId id="268" r:id="rId14"/>
    <p:sldId id="26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91"/>
    <p:restoredTop sz="95952"/>
  </p:normalViewPr>
  <p:slideViewPr>
    <p:cSldViewPr snapToGrid="0" snapToObjects="1">
      <p:cViewPr varScale="1">
        <p:scale>
          <a:sx n="115" d="100"/>
          <a:sy n="115" d="100"/>
        </p:scale>
        <p:origin x="23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EC90715-B409-4CFB-A3A4-667E8F7E4838}" type="doc">
      <dgm:prSet loTypeId="urn:microsoft.com/office/officeart/2005/8/layout/vProcess5" loCatId="process" qsTypeId="urn:microsoft.com/office/officeart/2005/8/quickstyle/simple4" qsCatId="simple" csTypeId="urn:microsoft.com/office/officeart/2005/8/colors/accent0_3" csCatId="mainScheme"/>
      <dgm:spPr/>
      <dgm:t>
        <a:bodyPr/>
        <a:lstStyle/>
        <a:p>
          <a:endParaRPr lang="en-US"/>
        </a:p>
      </dgm:t>
    </dgm:pt>
    <dgm:pt modelId="{64DABF9B-08F8-43F7-A5C3-6101C35FD9FF}">
      <dgm:prSet/>
      <dgm:spPr/>
      <dgm:t>
        <a:bodyPr/>
        <a:lstStyle/>
        <a:p>
          <a:r>
            <a:rPr lang="en-US"/>
            <a:t>Data Gathering using Kaggle as the primary source</a:t>
          </a:r>
        </a:p>
      </dgm:t>
    </dgm:pt>
    <dgm:pt modelId="{5010A242-7FEA-4FB8-A76D-1A0FF077B6BF}" type="parTrans" cxnId="{9FF0D1E8-BCEB-4306-B619-B67B3842B6CD}">
      <dgm:prSet/>
      <dgm:spPr/>
      <dgm:t>
        <a:bodyPr/>
        <a:lstStyle/>
        <a:p>
          <a:endParaRPr lang="en-US"/>
        </a:p>
      </dgm:t>
    </dgm:pt>
    <dgm:pt modelId="{A7035C52-6466-4C29-AF5B-1A650289ABC1}" type="sibTrans" cxnId="{9FF0D1E8-BCEB-4306-B619-B67B3842B6CD}">
      <dgm:prSet/>
      <dgm:spPr/>
      <dgm:t>
        <a:bodyPr/>
        <a:lstStyle/>
        <a:p>
          <a:endParaRPr lang="en-US"/>
        </a:p>
      </dgm:t>
    </dgm:pt>
    <dgm:pt modelId="{35D45D0A-118A-4954-B76A-B7161F2DC787}">
      <dgm:prSet/>
      <dgm:spPr/>
      <dgm:t>
        <a:bodyPr/>
        <a:lstStyle/>
        <a:p>
          <a:r>
            <a:rPr lang="en-US"/>
            <a:t>Data Wrangling- using PANDAS</a:t>
          </a:r>
        </a:p>
      </dgm:t>
    </dgm:pt>
    <dgm:pt modelId="{08576CCB-C9FC-46E8-B693-83F9AF3AA4BD}" type="parTrans" cxnId="{C3E22030-BE1E-4C7B-A104-246E92808AB6}">
      <dgm:prSet/>
      <dgm:spPr/>
      <dgm:t>
        <a:bodyPr/>
        <a:lstStyle/>
        <a:p>
          <a:endParaRPr lang="en-US"/>
        </a:p>
      </dgm:t>
    </dgm:pt>
    <dgm:pt modelId="{9280CA71-8319-40E7-A032-5C1A6539D642}" type="sibTrans" cxnId="{C3E22030-BE1E-4C7B-A104-246E92808AB6}">
      <dgm:prSet/>
      <dgm:spPr/>
      <dgm:t>
        <a:bodyPr/>
        <a:lstStyle/>
        <a:p>
          <a:endParaRPr lang="en-US"/>
        </a:p>
      </dgm:t>
    </dgm:pt>
    <dgm:pt modelId="{F50B88BD-BAC7-41EE-A187-9989F6C50D2B}">
      <dgm:prSet/>
      <dgm:spPr/>
      <dgm:t>
        <a:bodyPr/>
        <a:lstStyle/>
        <a:p>
          <a:r>
            <a:rPr lang="en-US"/>
            <a:t>Data Loading- using PANDAS and PostgreSQL</a:t>
          </a:r>
        </a:p>
      </dgm:t>
    </dgm:pt>
    <dgm:pt modelId="{062E50FE-E5FA-41C6-84BE-D9A040CBA201}" type="parTrans" cxnId="{B66142DE-390F-441F-9637-BD4808BB48CC}">
      <dgm:prSet/>
      <dgm:spPr/>
      <dgm:t>
        <a:bodyPr/>
        <a:lstStyle/>
        <a:p>
          <a:endParaRPr lang="en-US"/>
        </a:p>
      </dgm:t>
    </dgm:pt>
    <dgm:pt modelId="{C4229C86-52B5-4A50-8748-5FEA6EF29D28}" type="sibTrans" cxnId="{B66142DE-390F-441F-9637-BD4808BB48CC}">
      <dgm:prSet/>
      <dgm:spPr/>
      <dgm:t>
        <a:bodyPr/>
        <a:lstStyle/>
        <a:p>
          <a:endParaRPr lang="en-US"/>
        </a:p>
      </dgm:t>
    </dgm:pt>
    <dgm:pt modelId="{8CA5303B-D9FB-4080-A25F-5674C977D477}">
      <dgm:prSet/>
      <dgm:spPr/>
      <dgm:t>
        <a:bodyPr/>
        <a:lstStyle/>
        <a:p>
          <a:r>
            <a:rPr lang="en-US"/>
            <a:t>Create a flask app to be served as an API for data visualization</a:t>
          </a:r>
        </a:p>
      </dgm:t>
    </dgm:pt>
    <dgm:pt modelId="{8B1DC146-E275-45CC-8627-C81F673D90DA}" type="parTrans" cxnId="{46DEED8D-513E-460A-9398-EE196C99591A}">
      <dgm:prSet/>
      <dgm:spPr/>
      <dgm:t>
        <a:bodyPr/>
        <a:lstStyle/>
        <a:p>
          <a:endParaRPr lang="en-US"/>
        </a:p>
      </dgm:t>
    </dgm:pt>
    <dgm:pt modelId="{B8D7C989-F3E8-46EF-83E0-F4719E9BA917}" type="sibTrans" cxnId="{46DEED8D-513E-460A-9398-EE196C99591A}">
      <dgm:prSet/>
      <dgm:spPr/>
      <dgm:t>
        <a:bodyPr/>
        <a:lstStyle/>
        <a:p>
          <a:endParaRPr lang="en-US"/>
        </a:p>
      </dgm:t>
    </dgm:pt>
    <dgm:pt modelId="{2D502D82-3BEB-4B76-B16D-F6B9DA1F61C8}">
      <dgm:prSet/>
      <dgm:spPr/>
      <dgm:t>
        <a:bodyPr/>
        <a:lstStyle/>
        <a:p>
          <a:r>
            <a:rPr lang="en-US"/>
            <a:t>Create a dashboard using HTML and CSS, and JS libraries: D3, Leaflet, and Chart.js to create the visualizations.</a:t>
          </a:r>
        </a:p>
      </dgm:t>
    </dgm:pt>
    <dgm:pt modelId="{826DEB5B-7F7F-4C44-B57B-B5AF2B641FB9}" type="parTrans" cxnId="{10C90A65-512D-4568-894E-DFEA580E7B41}">
      <dgm:prSet/>
      <dgm:spPr/>
      <dgm:t>
        <a:bodyPr/>
        <a:lstStyle/>
        <a:p>
          <a:endParaRPr lang="en-US"/>
        </a:p>
      </dgm:t>
    </dgm:pt>
    <dgm:pt modelId="{D4426304-B246-4FAF-9358-4B8053537A4E}" type="sibTrans" cxnId="{10C90A65-512D-4568-894E-DFEA580E7B41}">
      <dgm:prSet/>
      <dgm:spPr/>
      <dgm:t>
        <a:bodyPr/>
        <a:lstStyle/>
        <a:p>
          <a:endParaRPr lang="en-US"/>
        </a:p>
      </dgm:t>
    </dgm:pt>
    <dgm:pt modelId="{16CFAD3B-99BF-EE43-8F88-0B52CE859BCC}" type="pres">
      <dgm:prSet presAssocID="{4EC90715-B409-4CFB-A3A4-667E8F7E4838}" presName="outerComposite" presStyleCnt="0">
        <dgm:presLayoutVars>
          <dgm:chMax val="5"/>
          <dgm:dir/>
          <dgm:resizeHandles val="exact"/>
        </dgm:presLayoutVars>
      </dgm:prSet>
      <dgm:spPr/>
    </dgm:pt>
    <dgm:pt modelId="{6F9204A4-0530-2245-AF5A-DED66C8818EE}" type="pres">
      <dgm:prSet presAssocID="{4EC90715-B409-4CFB-A3A4-667E8F7E4838}" presName="dummyMaxCanvas" presStyleCnt="0">
        <dgm:presLayoutVars/>
      </dgm:prSet>
      <dgm:spPr/>
    </dgm:pt>
    <dgm:pt modelId="{ECB73590-BAF2-FF43-8664-90899C1C62DB}" type="pres">
      <dgm:prSet presAssocID="{4EC90715-B409-4CFB-A3A4-667E8F7E4838}" presName="FiveNodes_1" presStyleLbl="node1" presStyleIdx="0" presStyleCnt="5">
        <dgm:presLayoutVars>
          <dgm:bulletEnabled val="1"/>
        </dgm:presLayoutVars>
      </dgm:prSet>
      <dgm:spPr/>
    </dgm:pt>
    <dgm:pt modelId="{8C94F087-159B-9248-BEE8-289D73E62AB5}" type="pres">
      <dgm:prSet presAssocID="{4EC90715-B409-4CFB-A3A4-667E8F7E4838}" presName="FiveNodes_2" presStyleLbl="node1" presStyleIdx="1" presStyleCnt="5">
        <dgm:presLayoutVars>
          <dgm:bulletEnabled val="1"/>
        </dgm:presLayoutVars>
      </dgm:prSet>
      <dgm:spPr/>
    </dgm:pt>
    <dgm:pt modelId="{A8FEAD1B-8326-F941-9A7C-D8F351A12860}" type="pres">
      <dgm:prSet presAssocID="{4EC90715-B409-4CFB-A3A4-667E8F7E4838}" presName="FiveNodes_3" presStyleLbl="node1" presStyleIdx="2" presStyleCnt="5">
        <dgm:presLayoutVars>
          <dgm:bulletEnabled val="1"/>
        </dgm:presLayoutVars>
      </dgm:prSet>
      <dgm:spPr/>
    </dgm:pt>
    <dgm:pt modelId="{365887E2-A256-8D4C-AD76-ED39C74989E0}" type="pres">
      <dgm:prSet presAssocID="{4EC90715-B409-4CFB-A3A4-667E8F7E4838}" presName="FiveNodes_4" presStyleLbl="node1" presStyleIdx="3" presStyleCnt="5">
        <dgm:presLayoutVars>
          <dgm:bulletEnabled val="1"/>
        </dgm:presLayoutVars>
      </dgm:prSet>
      <dgm:spPr/>
    </dgm:pt>
    <dgm:pt modelId="{FFB33089-4EBC-8B4C-B9BD-A6F283C8FF27}" type="pres">
      <dgm:prSet presAssocID="{4EC90715-B409-4CFB-A3A4-667E8F7E4838}" presName="FiveNodes_5" presStyleLbl="node1" presStyleIdx="4" presStyleCnt="5">
        <dgm:presLayoutVars>
          <dgm:bulletEnabled val="1"/>
        </dgm:presLayoutVars>
      </dgm:prSet>
      <dgm:spPr/>
    </dgm:pt>
    <dgm:pt modelId="{57CB7ADD-873D-C543-B9F1-A610C2F8B341}" type="pres">
      <dgm:prSet presAssocID="{4EC90715-B409-4CFB-A3A4-667E8F7E4838}" presName="FiveConn_1-2" presStyleLbl="fgAccFollowNode1" presStyleIdx="0" presStyleCnt="4">
        <dgm:presLayoutVars>
          <dgm:bulletEnabled val="1"/>
        </dgm:presLayoutVars>
      </dgm:prSet>
      <dgm:spPr/>
    </dgm:pt>
    <dgm:pt modelId="{14E60F5D-00ED-AA45-95E6-1E1486D00F40}" type="pres">
      <dgm:prSet presAssocID="{4EC90715-B409-4CFB-A3A4-667E8F7E4838}" presName="FiveConn_2-3" presStyleLbl="fgAccFollowNode1" presStyleIdx="1" presStyleCnt="4">
        <dgm:presLayoutVars>
          <dgm:bulletEnabled val="1"/>
        </dgm:presLayoutVars>
      </dgm:prSet>
      <dgm:spPr/>
    </dgm:pt>
    <dgm:pt modelId="{07D7AFC4-40B5-EB4A-A045-11EF65BB3B9F}" type="pres">
      <dgm:prSet presAssocID="{4EC90715-B409-4CFB-A3A4-667E8F7E4838}" presName="FiveConn_3-4" presStyleLbl="fgAccFollowNode1" presStyleIdx="2" presStyleCnt="4">
        <dgm:presLayoutVars>
          <dgm:bulletEnabled val="1"/>
        </dgm:presLayoutVars>
      </dgm:prSet>
      <dgm:spPr/>
    </dgm:pt>
    <dgm:pt modelId="{31B06929-351C-D645-8845-EF05D5E2D348}" type="pres">
      <dgm:prSet presAssocID="{4EC90715-B409-4CFB-A3A4-667E8F7E4838}" presName="FiveConn_4-5" presStyleLbl="fgAccFollowNode1" presStyleIdx="3" presStyleCnt="4">
        <dgm:presLayoutVars>
          <dgm:bulletEnabled val="1"/>
        </dgm:presLayoutVars>
      </dgm:prSet>
      <dgm:spPr/>
    </dgm:pt>
    <dgm:pt modelId="{75E4D3CC-5200-CD43-8132-F0DF8EF2253C}" type="pres">
      <dgm:prSet presAssocID="{4EC90715-B409-4CFB-A3A4-667E8F7E4838}" presName="FiveNodes_1_text" presStyleLbl="node1" presStyleIdx="4" presStyleCnt="5">
        <dgm:presLayoutVars>
          <dgm:bulletEnabled val="1"/>
        </dgm:presLayoutVars>
      </dgm:prSet>
      <dgm:spPr/>
    </dgm:pt>
    <dgm:pt modelId="{A43BB1ED-36BB-024A-A0E5-682DE61D4968}" type="pres">
      <dgm:prSet presAssocID="{4EC90715-B409-4CFB-A3A4-667E8F7E4838}" presName="FiveNodes_2_text" presStyleLbl="node1" presStyleIdx="4" presStyleCnt="5">
        <dgm:presLayoutVars>
          <dgm:bulletEnabled val="1"/>
        </dgm:presLayoutVars>
      </dgm:prSet>
      <dgm:spPr/>
    </dgm:pt>
    <dgm:pt modelId="{AF4B7803-7808-7B4B-8CB8-FADA614D9105}" type="pres">
      <dgm:prSet presAssocID="{4EC90715-B409-4CFB-A3A4-667E8F7E4838}" presName="FiveNodes_3_text" presStyleLbl="node1" presStyleIdx="4" presStyleCnt="5">
        <dgm:presLayoutVars>
          <dgm:bulletEnabled val="1"/>
        </dgm:presLayoutVars>
      </dgm:prSet>
      <dgm:spPr/>
    </dgm:pt>
    <dgm:pt modelId="{9D9334C3-B503-DA46-BD89-76662B6CCAFF}" type="pres">
      <dgm:prSet presAssocID="{4EC90715-B409-4CFB-A3A4-667E8F7E4838}" presName="FiveNodes_4_text" presStyleLbl="node1" presStyleIdx="4" presStyleCnt="5">
        <dgm:presLayoutVars>
          <dgm:bulletEnabled val="1"/>
        </dgm:presLayoutVars>
      </dgm:prSet>
      <dgm:spPr/>
    </dgm:pt>
    <dgm:pt modelId="{78882393-B7E5-C14F-8EC0-0034131A2DB8}" type="pres">
      <dgm:prSet presAssocID="{4EC90715-B409-4CFB-A3A4-667E8F7E4838}" presName="FiveNodes_5_text" presStyleLbl="node1" presStyleIdx="4" presStyleCnt="5">
        <dgm:presLayoutVars>
          <dgm:bulletEnabled val="1"/>
        </dgm:presLayoutVars>
      </dgm:prSet>
      <dgm:spPr/>
    </dgm:pt>
  </dgm:ptLst>
  <dgm:cxnLst>
    <dgm:cxn modelId="{BC77BB16-6A4B-234A-8C4B-4DDC1C805496}" type="presOf" srcId="{F50B88BD-BAC7-41EE-A187-9989F6C50D2B}" destId="{AF4B7803-7808-7B4B-8CB8-FADA614D9105}" srcOrd="1" destOrd="0" presId="urn:microsoft.com/office/officeart/2005/8/layout/vProcess5"/>
    <dgm:cxn modelId="{CFA17719-131E-DA45-BC1B-89085FC98E65}" type="presOf" srcId="{9280CA71-8319-40E7-A032-5C1A6539D642}" destId="{14E60F5D-00ED-AA45-95E6-1E1486D00F40}" srcOrd="0" destOrd="0" presId="urn:microsoft.com/office/officeart/2005/8/layout/vProcess5"/>
    <dgm:cxn modelId="{4258B21A-F6DA-FE47-9101-350F91EB3970}" type="presOf" srcId="{8CA5303B-D9FB-4080-A25F-5674C977D477}" destId="{9D9334C3-B503-DA46-BD89-76662B6CCAFF}" srcOrd="1" destOrd="0" presId="urn:microsoft.com/office/officeart/2005/8/layout/vProcess5"/>
    <dgm:cxn modelId="{C3E22030-BE1E-4C7B-A104-246E92808AB6}" srcId="{4EC90715-B409-4CFB-A3A4-667E8F7E4838}" destId="{35D45D0A-118A-4954-B76A-B7161F2DC787}" srcOrd="1" destOrd="0" parTransId="{08576CCB-C9FC-46E8-B693-83F9AF3AA4BD}" sibTransId="{9280CA71-8319-40E7-A032-5C1A6539D642}"/>
    <dgm:cxn modelId="{20E20738-25B9-C34A-BBF4-12A73C8A5528}" type="presOf" srcId="{64DABF9B-08F8-43F7-A5C3-6101C35FD9FF}" destId="{ECB73590-BAF2-FF43-8664-90899C1C62DB}" srcOrd="0" destOrd="0" presId="urn:microsoft.com/office/officeart/2005/8/layout/vProcess5"/>
    <dgm:cxn modelId="{61B36E38-C29C-284C-95CC-39B3523E62AD}" type="presOf" srcId="{35D45D0A-118A-4954-B76A-B7161F2DC787}" destId="{8C94F087-159B-9248-BEE8-289D73E62AB5}" srcOrd="0" destOrd="0" presId="urn:microsoft.com/office/officeart/2005/8/layout/vProcess5"/>
    <dgm:cxn modelId="{3513234F-0458-9D4A-8180-F982AABF45C6}" type="presOf" srcId="{64DABF9B-08F8-43F7-A5C3-6101C35FD9FF}" destId="{75E4D3CC-5200-CD43-8132-F0DF8EF2253C}" srcOrd="1" destOrd="0" presId="urn:microsoft.com/office/officeart/2005/8/layout/vProcess5"/>
    <dgm:cxn modelId="{AD195256-7581-1C49-BAF6-A4E6FEBCAE54}" type="presOf" srcId="{4EC90715-B409-4CFB-A3A4-667E8F7E4838}" destId="{16CFAD3B-99BF-EE43-8F88-0B52CE859BCC}" srcOrd="0" destOrd="0" presId="urn:microsoft.com/office/officeart/2005/8/layout/vProcess5"/>
    <dgm:cxn modelId="{37500C59-543B-7043-98E5-A1F01F92FC68}" type="presOf" srcId="{A7035C52-6466-4C29-AF5B-1A650289ABC1}" destId="{57CB7ADD-873D-C543-B9F1-A610C2F8B341}" srcOrd="0" destOrd="0" presId="urn:microsoft.com/office/officeart/2005/8/layout/vProcess5"/>
    <dgm:cxn modelId="{11F3ED59-617C-924D-9BCE-2FF4069B4EAD}" type="presOf" srcId="{35D45D0A-118A-4954-B76A-B7161F2DC787}" destId="{A43BB1ED-36BB-024A-A0E5-682DE61D4968}" srcOrd="1" destOrd="0" presId="urn:microsoft.com/office/officeart/2005/8/layout/vProcess5"/>
    <dgm:cxn modelId="{384F965D-88FD-1C48-8B3D-A4CA465CC2B6}" type="presOf" srcId="{2D502D82-3BEB-4B76-B16D-F6B9DA1F61C8}" destId="{FFB33089-4EBC-8B4C-B9BD-A6F283C8FF27}" srcOrd="0" destOrd="0" presId="urn:microsoft.com/office/officeart/2005/8/layout/vProcess5"/>
    <dgm:cxn modelId="{10C90A65-512D-4568-894E-DFEA580E7B41}" srcId="{4EC90715-B409-4CFB-A3A4-667E8F7E4838}" destId="{2D502D82-3BEB-4B76-B16D-F6B9DA1F61C8}" srcOrd="4" destOrd="0" parTransId="{826DEB5B-7F7F-4C44-B57B-B5AF2B641FB9}" sibTransId="{D4426304-B246-4FAF-9358-4B8053537A4E}"/>
    <dgm:cxn modelId="{C5A94869-9B01-2D49-8504-6D548C02DF73}" type="presOf" srcId="{2D502D82-3BEB-4B76-B16D-F6B9DA1F61C8}" destId="{78882393-B7E5-C14F-8EC0-0034131A2DB8}" srcOrd="1" destOrd="0" presId="urn:microsoft.com/office/officeart/2005/8/layout/vProcess5"/>
    <dgm:cxn modelId="{46DEED8D-513E-460A-9398-EE196C99591A}" srcId="{4EC90715-B409-4CFB-A3A4-667E8F7E4838}" destId="{8CA5303B-D9FB-4080-A25F-5674C977D477}" srcOrd="3" destOrd="0" parTransId="{8B1DC146-E275-45CC-8627-C81F673D90DA}" sibTransId="{B8D7C989-F3E8-46EF-83E0-F4719E9BA917}"/>
    <dgm:cxn modelId="{CB79489C-B2F2-FA4E-A908-90ED813EA5BC}" type="presOf" srcId="{C4229C86-52B5-4A50-8748-5FEA6EF29D28}" destId="{07D7AFC4-40B5-EB4A-A045-11EF65BB3B9F}" srcOrd="0" destOrd="0" presId="urn:microsoft.com/office/officeart/2005/8/layout/vProcess5"/>
    <dgm:cxn modelId="{BA8EBFBB-6F56-8346-A932-A16349403135}" type="presOf" srcId="{B8D7C989-F3E8-46EF-83E0-F4719E9BA917}" destId="{31B06929-351C-D645-8845-EF05D5E2D348}" srcOrd="0" destOrd="0" presId="urn:microsoft.com/office/officeart/2005/8/layout/vProcess5"/>
    <dgm:cxn modelId="{09432DCE-9469-FB45-83E2-5FCBD9430DB9}" type="presOf" srcId="{8CA5303B-D9FB-4080-A25F-5674C977D477}" destId="{365887E2-A256-8D4C-AD76-ED39C74989E0}" srcOrd="0" destOrd="0" presId="urn:microsoft.com/office/officeart/2005/8/layout/vProcess5"/>
    <dgm:cxn modelId="{B66142DE-390F-441F-9637-BD4808BB48CC}" srcId="{4EC90715-B409-4CFB-A3A4-667E8F7E4838}" destId="{F50B88BD-BAC7-41EE-A187-9989F6C50D2B}" srcOrd="2" destOrd="0" parTransId="{062E50FE-E5FA-41C6-84BE-D9A040CBA201}" sibTransId="{C4229C86-52B5-4A50-8748-5FEA6EF29D28}"/>
    <dgm:cxn modelId="{9FF0D1E8-BCEB-4306-B619-B67B3842B6CD}" srcId="{4EC90715-B409-4CFB-A3A4-667E8F7E4838}" destId="{64DABF9B-08F8-43F7-A5C3-6101C35FD9FF}" srcOrd="0" destOrd="0" parTransId="{5010A242-7FEA-4FB8-A76D-1A0FF077B6BF}" sibTransId="{A7035C52-6466-4C29-AF5B-1A650289ABC1}"/>
    <dgm:cxn modelId="{E0D038FA-C3E3-C44E-94EE-435757B7C040}" type="presOf" srcId="{F50B88BD-BAC7-41EE-A187-9989F6C50D2B}" destId="{A8FEAD1B-8326-F941-9A7C-D8F351A12860}" srcOrd="0" destOrd="0" presId="urn:microsoft.com/office/officeart/2005/8/layout/vProcess5"/>
    <dgm:cxn modelId="{9C34A713-ECD4-2B4F-9F31-2CAA9293E636}" type="presParOf" srcId="{16CFAD3B-99BF-EE43-8F88-0B52CE859BCC}" destId="{6F9204A4-0530-2245-AF5A-DED66C8818EE}" srcOrd="0" destOrd="0" presId="urn:microsoft.com/office/officeart/2005/8/layout/vProcess5"/>
    <dgm:cxn modelId="{0A8A42DD-D3A6-914E-9C77-C112169B9453}" type="presParOf" srcId="{16CFAD3B-99BF-EE43-8F88-0B52CE859BCC}" destId="{ECB73590-BAF2-FF43-8664-90899C1C62DB}" srcOrd="1" destOrd="0" presId="urn:microsoft.com/office/officeart/2005/8/layout/vProcess5"/>
    <dgm:cxn modelId="{FA4DBD0D-05C5-A64F-B9BC-3E185DB0A0AE}" type="presParOf" srcId="{16CFAD3B-99BF-EE43-8F88-0B52CE859BCC}" destId="{8C94F087-159B-9248-BEE8-289D73E62AB5}" srcOrd="2" destOrd="0" presId="urn:microsoft.com/office/officeart/2005/8/layout/vProcess5"/>
    <dgm:cxn modelId="{61CA37C6-4DBF-E947-B779-BBFD4F4CD6EE}" type="presParOf" srcId="{16CFAD3B-99BF-EE43-8F88-0B52CE859BCC}" destId="{A8FEAD1B-8326-F941-9A7C-D8F351A12860}" srcOrd="3" destOrd="0" presId="urn:microsoft.com/office/officeart/2005/8/layout/vProcess5"/>
    <dgm:cxn modelId="{F560DE6D-E4E7-5142-8DAC-7642ABA2C59A}" type="presParOf" srcId="{16CFAD3B-99BF-EE43-8F88-0B52CE859BCC}" destId="{365887E2-A256-8D4C-AD76-ED39C74989E0}" srcOrd="4" destOrd="0" presId="urn:microsoft.com/office/officeart/2005/8/layout/vProcess5"/>
    <dgm:cxn modelId="{C9B27DD2-1537-DA41-9AF3-71F4ACF88F5A}" type="presParOf" srcId="{16CFAD3B-99BF-EE43-8F88-0B52CE859BCC}" destId="{FFB33089-4EBC-8B4C-B9BD-A6F283C8FF27}" srcOrd="5" destOrd="0" presId="urn:microsoft.com/office/officeart/2005/8/layout/vProcess5"/>
    <dgm:cxn modelId="{DB5F33EA-098E-0446-AFFD-53A2779FB72E}" type="presParOf" srcId="{16CFAD3B-99BF-EE43-8F88-0B52CE859BCC}" destId="{57CB7ADD-873D-C543-B9F1-A610C2F8B341}" srcOrd="6" destOrd="0" presId="urn:microsoft.com/office/officeart/2005/8/layout/vProcess5"/>
    <dgm:cxn modelId="{7648CF02-BE86-7A4D-BA33-EC5582957808}" type="presParOf" srcId="{16CFAD3B-99BF-EE43-8F88-0B52CE859BCC}" destId="{14E60F5D-00ED-AA45-95E6-1E1486D00F40}" srcOrd="7" destOrd="0" presId="urn:microsoft.com/office/officeart/2005/8/layout/vProcess5"/>
    <dgm:cxn modelId="{258FE970-151F-6D43-994E-109FB96B13A2}" type="presParOf" srcId="{16CFAD3B-99BF-EE43-8F88-0B52CE859BCC}" destId="{07D7AFC4-40B5-EB4A-A045-11EF65BB3B9F}" srcOrd="8" destOrd="0" presId="urn:microsoft.com/office/officeart/2005/8/layout/vProcess5"/>
    <dgm:cxn modelId="{8A111808-5EC0-1D47-A22C-1521F2D429FF}" type="presParOf" srcId="{16CFAD3B-99BF-EE43-8F88-0B52CE859BCC}" destId="{31B06929-351C-D645-8845-EF05D5E2D348}" srcOrd="9" destOrd="0" presId="urn:microsoft.com/office/officeart/2005/8/layout/vProcess5"/>
    <dgm:cxn modelId="{F813D7D7-1C5F-494F-8CA6-8CC2A5901315}" type="presParOf" srcId="{16CFAD3B-99BF-EE43-8F88-0B52CE859BCC}" destId="{75E4D3CC-5200-CD43-8132-F0DF8EF2253C}" srcOrd="10" destOrd="0" presId="urn:microsoft.com/office/officeart/2005/8/layout/vProcess5"/>
    <dgm:cxn modelId="{FA37657B-8876-6F48-95AC-2D3C5B3AC147}" type="presParOf" srcId="{16CFAD3B-99BF-EE43-8F88-0B52CE859BCC}" destId="{A43BB1ED-36BB-024A-A0E5-682DE61D4968}" srcOrd="11" destOrd="0" presId="urn:microsoft.com/office/officeart/2005/8/layout/vProcess5"/>
    <dgm:cxn modelId="{F7A4935F-7C3D-BC49-9898-55818284052D}" type="presParOf" srcId="{16CFAD3B-99BF-EE43-8F88-0B52CE859BCC}" destId="{AF4B7803-7808-7B4B-8CB8-FADA614D9105}" srcOrd="12" destOrd="0" presId="urn:microsoft.com/office/officeart/2005/8/layout/vProcess5"/>
    <dgm:cxn modelId="{FCE65981-8D01-B743-BAD9-597E99A4F8F4}" type="presParOf" srcId="{16CFAD3B-99BF-EE43-8F88-0B52CE859BCC}" destId="{9D9334C3-B503-DA46-BD89-76662B6CCAFF}" srcOrd="13" destOrd="0" presId="urn:microsoft.com/office/officeart/2005/8/layout/vProcess5"/>
    <dgm:cxn modelId="{64BA96DB-A04B-3D4B-BC9E-2CE5DBF4DD36}" type="presParOf" srcId="{16CFAD3B-99BF-EE43-8F88-0B52CE859BCC}" destId="{78882393-B7E5-C14F-8EC0-0034131A2DB8}"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B73590-BAF2-FF43-8664-90899C1C62DB}">
      <dsp:nvSpPr>
        <dsp:cNvPr id="0" name=""/>
        <dsp:cNvSpPr/>
      </dsp:nvSpPr>
      <dsp:spPr>
        <a:xfrm>
          <a:off x="0" y="0"/>
          <a:ext cx="4807873" cy="1002791"/>
        </a:xfrm>
        <a:prstGeom prst="roundRect">
          <a:avLst>
            <a:gd name="adj" fmla="val 10000"/>
          </a:avLst>
        </a:prstGeom>
        <a:gradFill rotWithShape="0">
          <a:gsLst>
            <a:gs pos="0">
              <a:schemeClr val="dk2">
                <a:hueOff val="0"/>
                <a:satOff val="0"/>
                <a:lumOff val="0"/>
                <a:alphaOff val="0"/>
                <a:tint val="96000"/>
                <a:lumMod val="104000"/>
              </a:schemeClr>
            </a:gs>
            <a:gs pos="100000">
              <a:schemeClr val="dk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Data Gathering using Kaggle as the primary source</a:t>
          </a:r>
        </a:p>
      </dsp:txBody>
      <dsp:txXfrm>
        <a:off x="29371" y="29371"/>
        <a:ext cx="3608456" cy="944049"/>
      </dsp:txXfrm>
    </dsp:sp>
    <dsp:sp modelId="{8C94F087-159B-9248-BEE8-289D73E62AB5}">
      <dsp:nvSpPr>
        <dsp:cNvPr id="0" name=""/>
        <dsp:cNvSpPr/>
      </dsp:nvSpPr>
      <dsp:spPr>
        <a:xfrm>
          <a:off x="359029" y="1142068"/>
          <a:ext cx="4807873" cy="1002791"/>
        </a:xfrm>
        <a:prstGeom prst="roundRect">
          <a:avLst>
            <a:gd name="adj" fmla="val 10000"/>
          </a:avLst>
        </a:prstGeom>
        <a:gradFill rotWithShape="0">
          <a:gsLst>
            <a:gs pos="0">
              <a:schemeClr val="dk2">
                <a:hueOff val="0"/>
                <a:satOff val="0"/>
                <a:lumOff val="0"/>
                <a:alphaOff val="0"/>
                <a:tint val="96000"/>
                <a:lumMod val="104000"/>
              </a:schemeClr>
            </a:gs>
            <a:gs pos="100000">
              <a:schemeClr val="dk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Data Wrangling- using PANDAS</a:t>
          </a:r>
        </a:p>
      </dsp:txBody>
      <dsp:txXfrm>
        <a:off x="388400" y="1171439"/>
        <a:ext cx="3738287" cy="944049"/>
      </dsp:txXfrm>
    </dsp:sp>
    <dsp:sp modelId="{A8FEAD1B-8326-F941-9A7C-D8F351A12860}">
      <dsp:nvSpPr>
        <dsp:cNvPr id="0" name=""/>
        <dsp:cNvSpPr/>
      </dsp:nvSpPr>
      <dsp:spPr>
        <a:xfrm>
          <a:off x="718059" y="2284136"/>
          <a:ext cx="4807873" cy="1002791"/>
        </a:xfrm>
        <a:prstGeom prst="roundRect">
          <a:avLst>
            <a:gd name="adj" fmla="val 10000"/>
          </a:avLst>
        </a:prstGeom>
        <a:gradFill rotWithShape="0">
          <a:gsLst>
            <a:gs pos="0">
              <a:schemeClr val="dk2">
                <a:hueOff val="0"/>
                <a:satOff val="0"/>
                <a:lumOff val="0"/>
                <a:alphaOff val="0"/>
                <a:tint val="96000"/>
                <a:lumMod val="104000"/>
              </a:schemeClr>
            </a:gs>
            <a:gs pos="100000">
              <a:schemeClr val="dk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Data Loading- using PANDAS and PostgreSQL</a:t>
          </a:r>
        </a:p>
      </dsp:txBody>
      <dsp:txXfrm>
        <a:off x="747430" y="2313507"/>
        <a:ext cx="3738287" cy="944049"/>
      </dsp:txXfrm>
    </dsp:sp>
    <dsp:sp modelId="{365887E2-A256-8D4C-AD76-ED39C74989E0}">
      <dsp:nvSpPr>
        <dsp:cNvPr id="0" name=""/>
        <dsp:cNvSpPr/>
      </dsp:nvSpPr>
      <dsp:spPr>
        <a:xfrm>
          <a:off x="1077088" y="3426204"/>
          <a:ext cx="4807873" cy="1002791"/>
        </a:xfrm>
        <a:prstGeom prst="roundRect">
          <a:avLst>
            <a:gd name="adj" fmla="val 10000"/>
          </a:avLst>
        </a:prstGeom>
        <a:gradFill rotWithShape="0">
          <a:gsLst>
            <a:gs pos="0">
              <a:schemeClr val="dk2">
                <a:hueOff val="0"/>
                <a:satOff val="0"/>
                <a:lumOff val="0"/>
                <a:alphaOff val="0"/>
                <a:tint val="96000"/>
                <a:lumMod val="104000"/>
              </a:schemeClr>
            </a:gs>
            <a:gs pos="100000">
              <a:schemeClr val="dk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Create a flask app to be served as an API for data visualization</a:t>
          </a:r>
        </a:p>
      </dsp:txBody>
      <dsp:txXfrm>
        <a:off x="1106459" y="3455575"/>
        <a:ext cx="3738287" cy="944049"/>
      </dsp:txXfrm>
    </dsp:sp>
    <dsp:sp modelId="{FFB33089-4EBC-8B4C-B9BD-A6F283C8FF27}">
      <dsp:nvSpPr>
        <dsp:cNvPr id="0" name=""/>
        <dsp:cNvSpPr/>
      </dsp:nvSpPr>
      <dsp:spPr>
        <a:xfrm>
          <a:off x="1436118" y="4568273"/>
          <a:ext cx="4807873" cy="1002791"/>
        </a:xfrm>
        <a:prstGeom prst="roundRect">
          <a:avLst>
            <a:gd name="adj" fmla="val 10000"/>
          </a:avLst>
        </a:prstGeom>
        <a:gradFill rotWithShape="0">
          <a:gsLst>
            <a:gs pos="0">
              <a:schemeClr val="dk2">
                <a:hueOff val="0"/>
                <a:satOff val="0"/>
                <a:lumOff val="0"/>
                <a:alphaOff val="0"/>
                <a:tint val="96000"/>
                <a:lumMod val="104000"/>
              </a:schemeClr>
            </a:gs>
            <a:gs pos="100000">
              <a:schemeClr val="dk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Create a dashboard using HTML and CSS, and JS libraries: D3, Leaflet, and Chart.js to create the visualizations.</a:t>
          </a:r>
        </a:p>
      </dsp:txBody>
      <dsp:txXfrm>
        <a:off x="1465489" y="4597644"/>
        <a:ext cx="3738287" cy="944049"/>
      </dsp:txXfrm>
    </dsp:sp>
    <dsp:sp modelId="{57CB7ADD-873D-C543-B9F1-A610C2F8B341}">
      <dsp:nvSpPr>
        <dsp:cNvPr id="0" name=""/>
        <dsp:cNvSpPr/>
      </dsp:nvSpPr>
      <dsp:spPr>
        <a:xfrm>
          <a:off x="4156059" y="732595"/>
          <a:ext cx="651814" cy="651814"/>
        </a:xfrm>
        <a:prstGeom prst="downArrow">
          <a:avLst>
            <a:gd name="adj1" fmla="val 55000"/>
            <a:gd name="adj2" fmla="val 45000"/>
          </a:avLst>
        </a:prstGeom>
        <a:solidFill>
          <a:schemeClr val="dk2">
            <a:alpha val="90000"/>
            <a:tint val="40000"/>
            <a:hueOff val="0"/>
            <a:satOff val="0"/>
            <a:lumOff val="0"/>
            <a:alphaOff val="0"/>
          </a:schemeClr>
        </a:solidFill>
        <a:ln w="9525" cap="rnd"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4302717" y="732595"/>
        <a:ext cx="358498" cy="490490"/>
      </dsp:txXfrm>
    </dsp:sp>
    <dsp:sp modelId="{14E60F5D-00ED-AA45-95E6-1E1486D00F40}">
      <dsp:nvSpPr>
        <dsp:cNvPr id="0" name=""/>
        <dsp:cNvSpPr/>
      </dsp:nvSpPr>
      <dsp:spPr>
        <a:xfrm>
          <a:off x="4515088" y="1874663"/>
          <a:ext cx="651814" cy="651814"/>
        </a:xfrm>
        <a:prstGeom prst="downArrow">
          <a:avLst>
            <a:gd name="adj1" fmla="val 55000"/>
            <a:gd name="adj2" fmla="val 45000"/>
          </a:avLst>
        </a:prstGeom>
        <a:solidFill>
          <a:schemeClr val="dk2">
            <a:alpha val="90000"/>
            <a:tint val="40000"/>
            <a:hueOff val="0"/>
            <a:satOff val="0"/>
            <a:lumOff val="0"/>
            <a:alphaOff val="0"/>
          </a:schemeClr>
        </a:solidFill>
        <a:ln w="9525" cap="rnd"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4661746" y="1874663"/>
        <a:ext cx="358498" cy="490490"/>
      </dsp:txXfrm>
    </dsp:sp>
    <dsp:sp modelId="{07D7AFC4-40B5-EB4A-A045-11EF65BB3B9F}">
      <dsp:nvSpPr>
        <dsp:cNvPr id="0" name=""/>
        <dsp:cNvSpPr/>
      </dsp:nvSpPr>
      <dsp:spPr>
        <a:xfrm>
          <a:off x="4874118" y="3000018"/>
          <a:ext cx="651814" cy="651814"/>
        </a:xfrm>
        <a:prstGeom prst="downArrow">
          <a:avLst>
            <a:gd name="adj1" fmla="val 55000"/>
            <a:gd name="adj2" fmla="val 45000"/>
          </a:avLst>
        </a:prstGeom>
        <a:solidFill>
          <a:schemeClr val="dk2">
            <a:alpha val="90000"/>
            <a:tint val="40000"/>
            <a:hueOff val="0"/>
            <a:satOff val="0"/>
            <a:lumOff val="0"/>
            <a:alphaOff val="0"/>
          </a:schemeClr>
        </a:solidFill>
        <a:ln w="9525" cap="rnd"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5020776" y="3000018"/>
        <a:ext cx="358498" cy="490490"/>
      </dsp:txXfrm>
    </dsp:sp>
    <dsp:sp modelId="{31B06929-351C-D645-8845-EF05D5E2D348}">
      <dsp:nvSpPr>
        <dsp:cNvPr id="0" name=""/>
        <dsp:cNvSpPr/>
      </dsp:nvSpPr>
      <dsp:spPr>
        <a:xfrm>
          <a:off x="5233147" y="4153228"/>
          <a:ext cx="651814" cy="651814"/>
        </a:xfrm>
        <a:prstGeom prst="downArrow">
          <a:avLst>
            <a:gd name="adj1" fmla="val 55000"/>
            <a:gd name="adj2" fmla="val 45000"/>
          </a:avLst>
        </a:prstGeom>
        <a:solidFill>
          <a:schemeClr val="dk2">
            <a:alpha val="90000"/>
            <a:tint val="40000"/>
            <a:hueOff val="0"/>
            <a:satOff val="0"/>
            <a:lumOff val="0"/>
            <a:alphaOff val="0"/>
          </a:schemeClr>
        </a:solidFill>
        <a:ln w="9525" cap="rnd"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5379805" y="4153228"/>
        <a:ext cx="358498" cy="490490"/>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833632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7/7/20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6386428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6280111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3586942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223892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802883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3989652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896964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1502166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4874278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7/7/20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3398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291B17-9318-49DB-B28B-6E5994AE9581}" type="datetime1">
              <a:rPr lang="en-US" smtClean="0"/>
              <a:t>7/7/20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8563736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291B17-9318-49DB-B28B-6E5994AE9581}" type="datetime1">
              <a:rPr lang="en-US" smtClean="0"/>
              <a:t>7/7/20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9871983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7/7/20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1298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7/7/20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36530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7/7/20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5975768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7E18DB4A-8810-4A10-AD5C-D5E2C667F5B3}" type="datetime1">
              <a:rPr lang="en-US" smtClean="0"/>
              <a:t>7/7/20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49222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ED291B17-9318-49DB-B28B-6E5994AE9581}" type="datetime1">
              <a:rPr lang="en-US" smtClean="0"/>
              <a:t>7/7/20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447787656"/>
      </p:ext>
    </p:extLst>
  </p:cSld>
  <p:clrMap bg1="dk1" tx1="lt1" bg2="dk2" tx2="lt2" accent1="accent1" accent2="accent2" accent3="accent3" accent4="accent4" accent5="accent5" accent6="accent6" hlink="hlink" folHlink="folHlink"/>
  <p:sldLayoutIdLst>
    <p:sldLayoutId id="2147484214" r:id="rId1"/>
    <p:sldLayoutId id="2147484215" r:id="rId2"/>
    <p:sldLayoutId id="2147484216" r:id="rId3"/>
    <p:sldLayoutId id="2147484217" r:id="rId4"/>
    <p:sldLayoutId id="2147484218" r:id="rId5"/>
    <p:sldLayoutId id="2147484219" r:id="rId6"/>
    <p:sldLayoutId id="2147484220" r:id="rId7"/>
    <p:sldLayoutId id="2147484221" r:id="rId8"/>
    <p:sldLayoutId id="2147484222" r:id="rId9"/>
    <p:sldLayoutId id="2147484223" r:id="rId10"/>
    <p:sldLayoutId id="2147484224" r:id="rId11"/>
    <p:sldLayoutId id="2147484225" r:id="rId12"/>
    <p:sldLayoutId id="2147484226" r:id="rId13"/>
    <p:sldLayoutId id="2147484227" r:id="rId14"/>
    <p:sldLayoutId id="2147484228" r:id="rId15"/>
    <p:sldLayoutId id="2147484229" r:id="rId16"/>
    <p:sldLayoutId id="2147484230"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jpmiller/police-violence-in-the-us" TargetMode="External"/><Relationship Id="rId2" Type="http://schemas.openxmlformats.org/officeDocument/2006/relationships/hyperlink" Target="https://www.kaggle.com/kwullum/fatal-police-shootings-in-the-us"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DCB5D-111C-1A4B-AC77-1A1BBB9500B1}"/>
              </a:ext>
            </a:extLst>
          </p:cNvPr>
          <p:cNvSpPr>
            <a:spLocks noGrp="1"/>
          </p:cNvSpPr>
          <p:nvPr>
            <p:ph type="title"/>
          </p:nvPr>
        </p:nvSpPr>
        <p:spPr>
          <a:xfrm>
            <a:off x="111511" y="609600"/>
            <a:ext cx="4616605" cy="1905000"/>
          </a:xfrm>
        </p:spPr>
        <p:txBody>
          <a:bodyPr>
            <a:normAutofit/>
          </a:bodyPr>
          <a:lstStyle/>
          <a:p>
            <a:r>
              <a:rPr lang="en-US" sz="2800" b="1" dirty="0">
                <a:latin typeface="Franklin Gothic Book" panose="020B0503020102020204" pitchFamily="34" charset="0"/>
              </a:rPr>
              <a:t>		   Project-2</a:t>
            </a:r>
            <a:br>
              <a:rPr lang="en-US" sz="2800" b="1" dirty="0">
                <a:latin typeface="Franklin Gothic Book" panose="020B0503020102020204" pitchFamily="34" charset="0"/>
              </a:rPr>
            </a:br>
            <a:r>
              <a:rPr lang="en-US" sz="2800" b="1" dirty="0">
                <a:latin typeface="Franklin Gothic Book" panose="020B0503020102020204" pitchFamily="34" charset="0"/>
              </a:rPr>
              <a:t>Fatal Police Encounters</a:t>
            </a:r>
          </a:p>
        </p:txBody>
      </p:sp>
      <p:sp>
        <p:nvSpPr>
          <p:cNvPr id="9" name="Content Placeholder 8">
            <a:extLst>
              <a:ext uri="{FF2B5EF4-FFF2-40B4-BE49-F238E27FC236}">
                <a16:creationId xmlns:a16="http://schemas.microsoft.com/office/drawing/2014/main" id="{00E7DA22-E9F7-4702-8C03-21DBC2544F6D}"/>
              </a:ext>
            </a:extLst>
          </p:cNvPr>
          <p:cNvSpPr>
            <a:spLocks noGrp="1"/>
          </p:cNvSpPr>
          <p:nvPr>
            <p:ph idx="1"/>
          </p:nvPr>
        </p:nvSpPr>
        <p:spPr>
          <a:xfrm>
            <a:off x="987320" y="2878873"/>
            <a:ext cx="3643674" cy="3216276"/>
          </a:xfrm>
        </p:spPr>
        <p:txBody>
          <a:bodyPr>
            <a:normAutofit/>
          </a:bodyPr>
          <a:lstStyle/>
          <a:p>
            <a:pPr>
              <a:buFont typeface="Courier New" panose="02070309020205020404" pitchFamily="49" charset="0"/>
              <a:buChar char="o"/>
            </a:pPr>
            <a:r>
              <a:rPr lang="en-US" sz="1800" dirty="0">
                <a:latin typeface="Franklin Gothic Book" panose="020B0503020102020204" pitchFamily="34" charset="0"/>
              </a:rPr>
              <a:t>Archna Ashish</a:t>
            </a:r>
          </a:p>
          <a:p>
            <a:pPr>
              <a:buFont typeface="Courier New" panose="02070309020205020404" pitchFamily="49" charset="0"/>
              <a:buChar char="o"/>
            </a:pPr>
            <a:r>
              <a:rPr lang="en-US" sz="1800" dirty="0">
                <a:latin typeface="Franklin Gothic Book" panose="020B0503020102020204" pitchFamily="34" charset="0"/>
              </a:rPr>
              <a:t>Rick Shevlin</a:t>
            </a:r>
          </a:p>
          <a:p>
            <a:pPr>
              <a:buFont typeface="Courier New" panose="02070309020205020404" pitchFamily="49" charset="0"/>
              <a:buChar char="o"/>
            </a:pPr>
            <a:r>
              <a:rPr lang="en-US" sz="1800" dirty="0">
                <a:latin typeface="Franklin Gothic Book" panose="020B0503020102020204" pitchFamily="34" charset="0"/>
              </a:rPr>
              <a:t>Hasti Patel</a:t>
            </a:r>
          </a:p>
          <a:p>
            <a:pPr>
              <a:buFont typeface="Courier New" panose="02070309020205020404" pitchFamily="49" charset="0"/>
              <a:buChar char="o"/>
            </a:pPr>
            <a:r>
              <a:rPr lang="en-US" sz="1800" dirty="0">
                <a:latin typeface="Franklin Gothic Book" panose="020B0503020102020204" pitchFamily="34" charset="0"/>
              </a:rPr>
              <a:t>Bryan Wilson</a:t>
            </a:r>
          </a:p>
        </p:txBody>
      </p:sp>
      <p:pic>
        <p:nvPicPr>
          <p:cNvPr id="5" name="Content Placeholder 4" descr="A group of people walking down the street&#10;&#10;Description automatically generated">
            <a:extLst>
              <a:ext uri="{FF2B5EF4-FFF2-40B4-BE49-F238E27FC236}">
                <a16:creationId xmlns:a16="http://schemas.microsoft.com/office/drawing/2014/main" id="{A2368FE4-62D1-014C-A77E-5AD648BA3BC2}"/>
              </a:ext>
            </a:extLst>
          </p:cNvPr>
          <p:cNvPicPr>
            <a:picLocks noChangeAspect="1"/>
          </p:cNvPicPr>
          <p:nvPr/>
        </p:nvPicPr>
        <p:blipFill rotWithShape="1">
          <a:blip r:embed="rId3"/>
          <a:srcRect l="6011" r="6009" b="-2"/>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a:scene3d>
            <a:camera prst="orthographicFront"/>
            <a:lightRig rig="threePt" dir="t"/>
          </a:scene3d>
          <a:sp3d>
            <a:bevelB prst="convex"/>
          </a:sp3d>
        </p:spPr>
      </p:pic>
    </p:spTree>
    <p:extLst>
      <p:ext uri="{BB962C8B-B14F-4D97-AF65-F5344CB8AC3E}">
        <p14:creationId xmlns:p14="http://schemas.microsoft.com/office/powerpoint/2010/main" val="29243843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3">
            <a:extLst>
              <a:ext uri="{FF2B5EF4-FFF2-40B4-BE49-F238E27FC236}">
                <a16:creationId xmlns:a16="http://schemas.microsoft.com/office/drawing/2014/main" id="{63A07C09-C356-F04C-8203-680A2DD20BBB}"/>
              </a:ext>
            </a:extLst>
          </p:cNvPr>
          <p:cNvGraphicFramePr>
            <a:graphicFrameLocks noGrp="1"/>
          </p:cNvGraphicFramePr>
          <p:nvPr>
            <p:ph idx="1"/>
            <p:extLst>
              <p:ext uri="{D42A27DB-BD31-4B8C-83A1-F6EECF244321}">
                <p14:modId xmlns:p14="http://schemas.microsoft.com/office/powerpoint/2010/main" val="3280732608"/>
              </p:ext>
            </p:extLst>
          </p:nvPr>
        </p:nvGraphicFramePr>
        <p:xfrm>
          <a:off x="446532" y="1568255"/>
          <a:ext cx="6675121" cy="1490858"/>
        </p:xfrm>
        <a:graphic>
          <a:graphicData uri="http://schemas.openxmlformats.org/drawingml/2006/table">
            <a:tbl>
              <a:tblPr firstRow="1" bandRow="1">
                <a:tableStyleId>{073A0DAA-6AF3-43AB-8588-CEC1D06C72B9}</a:tableStyleId>
              </a:tblPr>
              <a:tblGrid>
                <a:gridCol w="3834456">
                  <a:extLst>
                    <a:ext uri="{9D8B030D-6E8A-4147-A177-3AD203B41FA5}">
                      <a16:colId xmlns:a16="http://schemas.microsoft.com/office/drawing/2014/main" val="3781878139"/>
                    </a:ext>
                  </a:extLst>
                </a:gridCol>
                <a:gridCol w="1158898">
                  <a:extLst>
                    <a:ext uri="{9D8B030D-6E8A-4147-A177-3AD203B41FA5}">
                      <a16:colId xmlns:a16="http://schemas.microsoft.com/office/drawing/2014/main" val="2635004133"/>
                    </a:ext>
                  </a:extLst>
                </a:gridCol>
                <a:gridCol w="1681767">
                  <a:extLst>
                    <a:ext uri="{9D8B030D-6E8A-4147-A177-3AD203B41FA5}">
                      <a16:colId xmlns:a16="http://schemas.microsoft.com/office/drawing/2014/main" val="1693241260"/>
                    </a:ext>
                  </a:extLst>
                </a:gridCol>
              </a:tblGrid>
              <a:tr h="491288">
                <a:tc>
                  <a:txBody>
                    <a:bodyPr/>
                    <a:lstStyle/>
                    <a:p>
                      <a:pPr>
                        <a:buClr>
                          <a:schemeClr val="tx1"/>
                        </a:buClr>
                      </a:pPr>
                      <a:r>
                        <a:rPr lang="en-US" sz="1400" b="1" dirty="0"/>
                        <a:t>States vs  </a:t>
                      </a:r>
                      <a:r>
                        <a:rPr lang="en-US" sz="1400" b="1" i="0" kern="1200" dirty="0">
                          <a:solidFill>
                            <a:schemeClr val="lt1"/>
                          </a:solidFill>
                          <a:effectLst/>
                          <a:latin typeface="+mn-lt"/>
                          <a:ea typeface="+mn-ea"/>
                          <a:cs typeface="+mn-cs"/>
                        </a:rPr>
                        <a:t>Number of deaths</a:t>
                      </a:r>
                      <a:endParaRPr lang="en-US" sz="1400" b="1" dirty="0"/>
                    </a:p>
                  </a:txBody>
                  <a:tcPr marL="167640" marR="167640" marT="83820" marB="83820"/>
                </a:tc>
                <a:tc>
                  <a:txBody>
                    <a:bodyPr/>
                    <a:lstStyle/>
                    <a:p>
                      <a:r>
                        <a:rPr lang="en-US" sz="1400"/>
                        <a:t>Deaths</a:t>
                      </a:r>
                    </a:p>
                  </a:txBody>
                  <a:tcPr marL="167640" marR="167640" marT="83820" marB="83820"/>
                </a:tc>
                <a:tc>
                  <a:txBody>
                    <a:bodyPr/>
                    <a:lstStyle/>
                    <a:p>
                      <a:r>
                        <a:rPr lang="en-US" sz="1400" b="1" dirty="0"/>
                        <a:t>States</a:t>
                      </a:r>
                      <a:endParaRPr lang="en-US" sz="1400" dirty="0"/>
                    </a:p>
                  </a:txBody>
                  <a:tcPr marL="167640" marR="167640" marT="83820" marB="83820"/>
                </a:tc>
                <a:extLst>
                  <a:ext uri="{0D108BD9-81ED-4DB2-BD59-A6C34878D82A}">
                    <a16:rowId xmlns:a16="http://schemas.microsoft.com/office/drawing/2014/main" val="2246436463"/>
                  </a:ext>
                </a:extLst>
              </a:tr>
              <a:tr h="405210">
                <a:tc>
                  <a:txBody>
                    <a:bodyPr/>
                    <a:lstStyle/>
                    <a:p>
                      <a:r>
                        <a:rPr lang="en-US" sz="1400" dirty="0"/>
                        <a:t>Maximum Deaths</a:t>
                      </a:r>
                    </a:p>
                  </a:txBody>
                  <a:tcPr marL="167640" marR="167640" marT="83820" marB="83820"/>
                </a:tc>
                <a:tc>
                  <a:txBody>
                    <a:bodyPr/>
                    <a:lstStyle/>
                    <a:p>
                      <a:r>
                        <a:rPr lang="en-US" sz="1400" dirty="0"/>
                        <a:t>1127</a:t>
                      </a:r>
                    </a:p>
                  </a:txBody>
                  <a:tcPr marL="167640" marR="167640" marT="83820" marB="8382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CA (most populous state)</a:t>
                      </a:r>
                    </a:p>
                  </a:txBody>
                  <a:tcPr marL="167640" marR="167640" marT="83820" marB="83820"/>
                </a:tc>
                <a:extLst>
                  <a:ext uri="{0D108BD9-81ED-4DB2-BD59-A6C34878D82A}">
                    <a16:rowId xmlns:a16="http://schemas.microsoft.com/office/drawing/2014/main" val="2065390177"/>
                  </a:ext>
                </a:extLst>
              </a:tr>
              <a:tr h="405210">
                <a:tc>
                  <a:txBody>
                    <a:bodyPr/>
                    <a:lstStyle/>
                    <a:p>
                      <a:r>
                        <a:rPr lang="en-US" sz="1400" dirty="0"/>
                        <a:t>Minimum Deaths </a:t>
                      </a:r>
                    </a:p>
                  </a:txBody>
                  <a:tcPr marL="167640" marR="167640" marT="83820" marB="83820"/>
                </a:tc>
                <a:tc>
                  <a:txBody>
                    <a:bodyPr/>
                    <a:lstStyle/>
                    <a:p>
                      <a:r>
                        <a:rPr lang="en-US" sz="1400" dirty="0"/>
                        <a:t>6</a:t>
                      </a:r>
                    </a:p>
                  </a:txBody>
                  <a:tcPr marL="167640" marR="167640" marT="83820" marB="8382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RI</a:t>
                      </a:r>
                    </a:p>
                  </a:txBody>
                  <a:tcPr marL="167640" marR="167640" marT="83820" marB="83820"/>
                </a:tc>
                <a:extLst>
                  <a:ext uri="{0D108BD9-81ED-4DB2-BD59-A6C34878D82A}">
                    <a16:rowId xmlns:a16="http://schemas.microsoft.com/office/drawing/2014/main" val="1839559900"/>
                  </a:ext>
                </a:extLst>
              </a:tr>
            </a:tbl>
          </a:graphicData>
        </a:graphic>
      </p:graphicFrame>
      <p:graphicFrame>
        <p:nvGraphicFramePr>
          <p:cNvPr id="10" name="Table 9">
            <a:extLst>
              <a:ext uri="{FF2B5EF4-FFF2-40B4-BE49-F238E27FC236}">
                <a16:creationId xmlns:a16="http://schemas.microsoft.com/office/drawing/2014/main" id="{62E8035F-4BA7-EC4A-9608-7838D1E231BB}"/>
              </a:ext>
            </a:extLst>
          </p:cNvPr>
          <p:cNvGraphicFramePr>
            <a:graphicFrameLocks noGrp="1"/>
          </p:cNvGraphicFramePr>
          <p:nvPr>
            <p:extLst>
              <p:ext uri="{D42A27DB-BD31-4B8C-83A1-F6EECF244321}">
                <p14:modId xmlns:p14="http://schemas.microsoft.com/office/powerpoint/2010/main" val="129727186"/>
              </p:ext>
            </p:extLst>
          </p:nvPr>
        </p:nvGraphicFramePr>
        <p:xfrm>
          <a:off x="446532" y="3381914"/>
          <a:ext cx="6675121" cy="1249859"/>
        </p:xfrm>
        <a:graphic>
          <a:graphicData uri="http://schemas.openxmlformats.org/drawingml/2006/table">
            <a:tbl>
              <a:tblPr firstRow="1" bandRow="1">
                <a:tableStyleId>{073A0DAA-6AF3-43AB-8588-CEC1D06C72B9}</a:tableStyleId>
              </a:tblPr>
              <a:tblGrid>
                <a:gridCol w="3179536">
                  <a:extLst>
                    <a:ext uri="{9D8B030D-6E8A-4147-A177-3AD203B41FA5}">
                      <a16:colId xmlns:a16="http://schemas.microsoft.com/office/drawing/2014/main" val="3396986325"/>
                    </a:ext>
                  </a:extLst>
                </a:gridCol>
                <a:gridCol w="1439205">
                  <a:extLst>
                    <a:ext uri="{9D8B030D-6E8A-4147-A177-3AD203B41FA5}">
                      <a16:colId xmlns:a16="http://schemas.microsoft.com/office/drawing/2014/main" val="2836580566"/>
                    </a:ext>
                  </a:extLst>
                </a:gridCol>
                <a:gridCol w="2056380">
                  <a:extLst>
                    <a:ext uri="{9D8B030D-6E8A-4147-A177-3AD203B41FA5}">
                      <a16:colId xmlns:a16="http://schemas.microsoft.com/office/drawing/2014/main" val="286057206"/>
                    </a:ext>
                  </a:extLst>
                </a:gridCol>
              </a:tblGrid>
              <a:tr h="535518">
                <a:tc>
                  <a:txBody>
                    <a:bodyPr/>
                    <a:lstStyle/>
                    <a:p>
                      <a:pPr>
                        <a:buClr>
                          <a:schemeClr val="tx1"/>
                        </a:buClr>
                      </a:pPr>
                      <a:r>
                        <a:rPr lang="en-US" sz="1400" b="1" dirty="0"/>
                        <a:t>Ages vs </a:t>
                      </a:r>
                      <a:r>
                        <a:rPr lang="en-US" sz="1400" b="1" i="0" kern="1200" dirty="0">
                          <a:solidFill>
                            <a:schemeClr val="lt1"/>
                          </a:solidFill>
                          <a:effectLst/>
                          <a:latin typeface="+mn-lt"/>
                          <a:ea typeface="+mn-ea"/>
                          <a:cs typeface="+mn-cs"/>
                        </a:rPr>
                        <a:t>Number of deaths</a:t>
                      </a:r>
                      <a:endParaRPr lang="en-US" sz="1400" b="1" dirty="0"/>
                    </a:p>
                  </a:txBody>
                  <a:tcPr/>
                </a:tc>
                <a:tc>
                  <a:txBody>
                    <a:bodyPr/>
                    <a:lstStyle/>
                    <a:p>
                      <a:r>
                        <a:rPr lang="en-US" sz="1400" b="0" dirty="0"/>
                        <a:t>Deaths</a:t>
                      </a:r>
                    </a:p>
                  </a:txBody>
                  <a:tcPr/>
                </a:tc>
                <a:tc>
                  <a:txBody>
                    <a:bodyPr/>
                    <a:lstStyle/>
                    <a:p>
                      <a:r>
                        <a:rPr lang="en-US" sz="1400" b="0" dirty="0"/>
                        <a:t>Age</a:t>
                      </a:r>
                    </a:p>
                  </a:txBody>
                  <a:tcPr/>
                </a:tc>
                <a:extLst>
                  <a:ext uri="{0D108BD9-81ED-4DB2-BD59-A6C34878D82A}">
                    <a16:rowId xmlns:a16="http://schemas.microsoft.com/office/drawing/2014/main" val="4133786906"/>
                  </a:ext>
                </a:extLst>
              </a:tr>
              <a:tr h="310036">
                <a:tc>
                  <a:txBody>
                    <a:bodyPr/>
                    <a:lstStyle/>
                    <a:p>
                      <a:r>
                        <a:rPr lang="en-US" sz="1400" b="0" dirty="0"/>
                        <a:t>Maximum Deaths</a:t>
                      </a:r>
                    </a:p>
                  </a:txBody>
                  <a:tcPr/>
                </a:tc>
                <a:tc>
                  <a:txBody>
                    <a:bodyPr/>
                    <a:lstStyle/>
                    <a:p>
                      <a:r>
                        <a:rPr lang="en-US" sz="1400" b="0" dirty="0"/>
                        <a:t>300</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dirty="0"/>
                        <a:t>25</a:t>
                      </a:r>
                    </a:p>
                  </a:txBody>
                  <a:tcPr/>
                </a:tc>
                <a:extLst>
                  <a:ext uri="{0D108BD9-81ED-4DB2-BD59-A6C34878D82A}">
                    <a16:rowId xmlns:a16="http://schemas.microsoft.com/office/drawing/2014/main" val="3373270895"/>
                  </a:ext>
                </a:extLst>
              </a:tr>
              <a:tr h="404305">
                <a:tc>
                  <a:txBody>
                    <a:bodyPr/>
                    <a:lstStyle/>
                    <a:p>
                      <a:r>
                        <a:rPr lang="en-US" sz="1400" b="0"/>
                        <a:t>Minimum Deaths </a:t>
                      </a:r>
                      <a:endParaRPr lang="en-US" sz="1400" b="0" dirty="0"/>
                    </a:p>
                  </a:txBody>
                  <a:tcPr/>
                </a:tc>
                <a:tc>
                  <a:txBody>
                    <a:bodyPr/>
                    <a:lstStyle/>
                    <a:p>
                      <a:r>
                        <a:rPr lang="en-US" sz="1400" b="0" dirty="0"/>
                        <a:t>1</a:t>
                      </a:r>
                    </a:p>
                  </a:txBody>
                  <a:tcPr/>
                </a:tc>
                <a:tc>
                  <a:txBody>
                    <a:bodyPr/>
                    <a:lstStyle/>
                    <a:p>
                      <a:r>
                        <a:rPr lang="en-US" sz="1400" b="0" dirty="0"/>
                        <a:t>92</a:t>
                      </a:r>
                    </a:p>
                  </a:txBody>
                  <a:tcPr/>
                </a:tc>
                <a:extLst>
                  <a:ext uri="{0D108BD9-81ED-4DB2-BD59-A6C34878D82A}">
                    <a16:rowId xmlns:a16="http://schemas.microsoft.com/office/drawing/2014/main" val="2682923084"/>
                  </a:ext>
                </a:extLst>
              </a:tr>
            </a:tbl>
          </a:graphicData>
        </a:graphic>
      </p:graphicFrame>
      <p:graphicFrame>
        <p:nvGraphicFramePr>
          <p:cNvPr id="11" name="Table 10">
            <a:extLst>
              <a:ext uri="{FF2B5EF4-FFF2-40B4-BE49-F238E27FC236}">
                <a16:creationId xmlns:a16="http://schemas.microsoft.com/office/drawing/2014/main" id="{0B3FF0B5-2C26-A24B-AF7E-FE100B3D8E9A}"/>
              </a:ext>
            </a:extLst>
          </p:cNvPr>
          <p:cNvGraphicFramePr>
            <a:graphicFrameLocks noGrp="1"/>
          </p:cNvGraphicFramePr>
          <p:nvPr>
            <p:extLst>
              <p:ext uri="{D42A27DB-BD31-4B8C-83A1-F6EECF244321}">
                <p14:modId xmlns:p14="http://schemas.microsoft.com/office/powerpoint/2010/main" val="367599619"/>
              </p:ext>
            </p:extLst>
          </p:nvPr>
        </p:nvGraphicFramePr>
        <p:xfrm>
          <a:off x="446532" y="5025927"/>
          <a:ext cx="6675121" cy="1569720"/>
        </p:xfrm>
        <a:graphic>
          <a:graphicData uri="http://schemas.openxmlformats.org/drawingml/2006/table">
            <a:tbl>
              <a:tblPr firstRow="1" bandRow="1">
                <a:tableStyleId>{073A0DAA-6AF3-43AB-8588-CEC1D06C72B9}</a:tableStyleId>
              </a:tblPr>
              <a:tblGrid>
                <a:gridCol w="3195251">
                  <a:extLst>
                    <a:ext uri="{9D8B030D-6E8A-4147-A177-3AD203B41FA5}">
                      <a16:colId xmlns:a16="http://schemas.microsoft.com/office/drawing/2014/main" val="2600847822"/>
                    </a:ext>
                  </a:extLst>
                </a:gridCol>
                <a:gridCol w="1344838">
                  <a:extLst>
                    <a:ext uri="{9D8B030D-6E8A-4147-A177-3AD203B41FA5}">
                      <a16:colId xmlns:a16="http://schemas.microsoft.com/office/drawing/2014/main" val="1996838836"/>
                    </a:ext>
                  </a:extLst>
                </a:gridCol>
                <a:gridCol w="2135032">
                  <a:extLst>
                    <a:ext uri="{9D8B030D-6E8A-4147-A177-3AD203B41FA5}">
                      <a16:colId xmlns:a16="http://schemas.microsoft.com/office/drawing/2014/main" val="1334344642"/>
                    </a:ext>
                  </a:extLst>
                </a:gridCol>
              </a:tblGrid>
              <a:tr h="329838">
                <a:tc>
                  <a:txBody>
                    <a:bodyPr/>
                    <a:lstStyle/>
                    <a:p>
                      <a:pPr>
                        <a:buClr>
                          <a:schemeClr val="tx1"/>
                        </a:buClr>
                      </a:pPr>
                      <a:r>
                        <a:rPr lang="en-US" sz="1400" b="1" dirty="0"/>
                        <a:t>Cause of Deaths vs </a:t>
                      </a:r>
                      <a:r>
                        <a:rPr lang="en-US" sz="1400" b="1" i="0" kern="1200" dirty="0">
                          <a:solidFill>
                            <a:schemeClr val="lt1"/>
                          </a:solidFill>
                          <a:effectLst/>
                          <a:latin typeface="+mn-lt"/>
                          <a:ea typeface="+mn-ea"/>
                          <a:cs typeface="+mn-cs"/>
                        </a:rPr>
                        <a:t>Number of deaths</a:t>
                      </a:r>
                      <a:endParaRPr lang="en-US" sz="1400" b="1" dirty="0"/>
                    </a:p>
                  </a:txBody>
                  <a:tcPr marL="167640" marR="167640" marT="83820" marB="83820"/>
                </a:tc>
                <a:tc>
                  <a:txBody>
                    <a:bodyPr/>
                    <a:lstStyle/>
                    <a:p>
                      <a:r>
                        <a:rPr lang="en-US" sz="1400" b="0" dirty="0"/>
                        <a:t>Deaths</a:t>
                      </a:r>
                    </a:p>
                  </a:txBody>
                  <a:tcPr marL="167640" marR="167640" marT="83820" marB="83820"/>
                </a:tc>
                <a:tc>
                  <a:txBody>
                    <a:bodyPr/>
                    <a:lstStyle/>
                    <a:p>
                      <a:r>
                        <a:rPr lang="en-US" sz="1400" b="0" dirty="0"/>
                        <a:t>Cause </a:t>
                      </a:r>
                    </a:p>
                  </a:txBody>
                  <a:tcPr marL="167640" marR="167640" marT="83820" marB="83820"/>
                </a:tc>
                <a:extLst>
                  <a:ext uri="{0D108BD9-81ED-4DB2-BD59-A6C34878D82A}">
                    <a16:rowId xmlns:a16="http://schemas.microsoft.com/office/drawing/2014/main" val="3810235201"/>
                  </a:ext>
                </a:extLst>
              </a:tr>
              <a:tr h="338044">
                <a:tc>
                  <a:txBody>
                    <a:bodyPr/>
                    <a:lstStyle/>
                    <a:p>
                      <a:r>
                        <a:rPr lang="en-US" sz="1400" b="0" dirty="0"/>
                        <a:t>Maximum Deaths</a:t>
                      </a:r>
                    </a:p>
                  </a:txBody>
                  <a:tcPr marL="167640" marR="167640" marT="83820" marB="83820"/>
                </a:tc>
                <a:tc>
                  <a:txBody>
                    <a:bodyPr/>
                    <a:lstStyle/>
                    <a:p>
                      <a:r>
                        <a:rPr lang="en-US" sz="1400" b="0" dirty="0"/>
                        <a:t>6739</a:t>
                      </a:r>
                    </a:p>
                  </a:txBody>
                  <a:tcPr marL="167640" marR="167640" marT="83820" marB="8382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dirty="0"/>
                        <a:t>Gunshot</a:t>
                      </a:r>
                    </a:p>
                  </a:txBody>
                  <a:tcPr marL="167640" marR="167640" marT="83820" marB="83820"/>
                </a:tc>
                <a:extLst>
                  <a:ext uri="{0D108BD9-81ED-4DB2-BD59-A6C34878D82A}">
                    <a16:rowId xmlns:a16="http://schemas.microsoft.com/office/drawing/2014/main" val="2268679253"/>
                  </a:ext>
                </a:extLst>
              </a:tr>
              <a:tr h="525298">
                <a:tc>
                  <a:txBody>
                    <a:bodyPr/>
                    <a:lstStyle/>
                    <a:p>
                      <a:r>
                        <a:rPr lang="en-US" sz="1400" b="0" dirty="0"/>
                        <a:t>Minimum Deaths</a:t>
                      </a:r>
                    </a:p>
                  </a:txBody>
                  <a:tcPr marL="167640" marR="167640" marT="83820" marB="83820"/>
                </a:tc>
                <a:tc>
                  <a:txBody>
                    <a:bodyPr/>
                    <a:lstStyle/>
                    <a:p>
                      <a:r>
                        <a:rPr lang="en-US" sz="1400" b="0" dirty="0"/>
                        <a:t>3</a:t>
                      </a:r>
                    </a:p>
                  </a:txBody>
                  <a:tcPr marL="167640" marR="167640" marT="83820" marB="8382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chemeClr val="bg1"/>
                          </a:solidFill>
                          <a:effectLst/>
                          <a:uLnTx/>
                          <a:uFillTx/>
                          <a:latin typeface="+mn-lt"/>
                          <a:ea typeface="+mn-ea"/>
                          <a:cs typeface="+mn-cs"/>
                        </a:rPr>
                        <a:t>Chemical agent/Pepper spray</a:t>
                      </a:r>
                      <a:endParaRPr lang="en-US" sz="1400" b="0" dirty="0">
                        <a:solidFill>
                          <a:schemeClr val="bg1"/>
                        </a:solidFill>
                      </a:endParaRPr>
                    </a:p>
                  </a:txBody>
                  <a:tcPr marL="167640" marR="167640" marT="83820" marB="83820"/>
                </a:tc>
                <a:extLst>
                  <a:ext uri="{0D108BD9-81ED-4DB2-BD59-A6C34878D82A}">
                    <a16:rowId xmlns:a16="http://schemas.microsoft.com/office/drawing/2014/main" val="3886372097"/>
                  </a:ext>
                </a:extLst>
              </a:tr>
            </a:tbl>
          </a:graphicData>
        </a:graphic>
      </p:graphicFrame>
      <p:pic>
        <p:nvPicPr>
          <p:cNvPr id="15" name="Content Placeholder 4" descr="A screenshot of a cell phone&#10;&#10;Description automatically generated">
            <a:extLst>
              <a:ext uri="{FF2B5EF4-FFF2-40B4-BE49-F238E27FC236}">
                <a16:creationId xmlns:a16="http://schemas.microsoft.com/office/drawing/2014/main" id="{8F2B5023-8FA5-5E43-856C-38270298675D}"/>
              </a:ext>
            </a:extLst>
          </p:cNvPr>
          <p:cNvPicPr>
            <a:picLocks noChangeAspect="1"/>
          </p:cNvPicPr>
          <p:nvPr/>
        </p:nvPicPr>
        <p:blipFill rotWithShape="1">
          <a:blip r:embed="rId2"/>
          <a:srcRect t="25302" r="4" b="4"/>
          <a:stretch/>
        </p:blipFill>
        <p:spPr>
          <a:xfrm>
            <a:off x="7568187" y="10"/>
            <a:ext cx="4623812" cy="2219099"/>
          </a:xfrm>
          <a:prstGeom prst="rect">
            <a:avLst/>
          </a:prstGeom>
        </p:spPr>
      </p:pic>
      <p:pic>
        <p:nvPicPr>
          <p:cNvPr id="17" name="Picture 16" descr="A screenshot of a cell phone&#10;&#10;Description automatically generated">
            <a:extLst>
              <a:ext uri="{FF2B5EF4-FFF2-40B4-BE49-F238E27FC236}">
                <a16:creationId xmlns:a16="http://schemas.microsoft.com/office/drawing/2014/main" id="{65F8044F-0662-084E-B1DC-4BCB46B0CD94}"/>
              </a:ext>
            </a:extLst>
          </p:cNvPr>
          <p:cNvPicPr>
            <a:picLocks noChangeAspect="1"/>
          </p:cNvPicPr>
          <p:nvPr/>
        </p:nvPicPr>
        <p:blipFill rotWithShape="1">
          <a:blip r:embed="rId3"/>
          <a:srcRect t="25011" r="3" b="3"/>
          <a:stretch/>
        </p:blipFill>
        <p:spPr>
          <a:xfrm>
            <a:off x="7568186" y="2219109"/>
            <a:ext cx="4620649" cy="2226226"/>
          </a:xfrm>
          <a:prstGeom prst="rect">
            <a:avLst/>
          </a:prstGeom>
        </p:spPr>
      </p:pic>
      <p:pic>
        <p:nvPicPr>
          <p:cNvPr id="18" name="Picture 17" descr="A picture containing screenshot&#10;&#10;Description automatically generated">
            <a:extLst>
              <a:ext uri="{FF2B5EF4-FFF2-40B4-BE49-F238E27FC236}">
                <a16:creationId xmlns:a16="http://schemas.microsoft.com/office/drawing/2014/main" id="{323A5D57-327E-D04F-9298-4DE1B633D9C1}"/>
              </a:ext>
            </a:extLst>
          </p:cNvPr>
          <p:cNvPicPr>
            <a:picLocks noChangeAspect="1"/>
          </p:cNvPicPr>
          <p:nvPr/>
        </p:nvPicPr>
        <p:blipFill rotWithShape="1">
          <a:blip r:embed="rId4"/>
          <a:srcRect t="20150" r="3" b="4625"/>
          <a:stretch/>
        </p:blipFill>
        <p:spPr>
          <a:xfrm>
            <a:off x="7565021" y="4431088"/>
            <a:ext cx="4620649" cy="2233346"/>
          </a:xfrm>
          <a:prstGeom prst="rect">
            <a:avLst/>
          </a:prstGeom>
        </p:spPr>
      </p:pic>
      <p:sp>
        <p:nvSpPr>
          <p:cNvPr id="2" name="Rectangle 1">
            <a:extLst>
              <a:ext uri="{FF2B5EF4-FFF2-40B4-BE49-F238E27FC236}">
                <a16:creationId xmlns:a16="http://schemas.microsoft.com/office/drawing/2014/main" id="{8D2DE5A6-BE42-D04C-8329-5F762FF54A4A}"/>
              </a:ext>
            </a:extLst>
          </p:cNvPr>
          <p:cNvSpPr/>
          <p:nvPr/>
        </p:nvSpPr>
        <p:spPr>
          <a:xfrm>
            <a:off x="59787" y="193566"/>
            <a:ext cx="7680852" cy="1077218"/>
          </a:xfrm>
          <a:prstGeom prst="rect">
            <a:avLst/>
          </a:prstGeom>
        </p:spPr>
        <p:txBody>
          <a:bodyPr wrap="square">
            <a:spAutoFit/>
          </a:bodyPr>
          <a:lstStyle/>
          <a:p>
            <a:r>
              <a:rPr lang="en-US" sz="3200" dirty="0">
                <a:latin typeface="Franklin Gothic Book" panose="020B0503020102020204" pitchFamily="34" charset="0"/>
              </a:rPr>
              <a:t>DATA ANALYSIS– Deaths by State, Ages &amp; Cause</a:t>
            </a:r>
          </a:p>
        </p:txBody>
      </p:sp>
    </p:spTree>
    <p:extLst>
      <p:ext uri="{BB962C8B-B14F-4D97-AF65-F5344CB8AC3E}">
        <p14:creationId xmlns:p14="http://schemas.microsoft.com/office/powerpoint/2010/main" val="2942899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EF8982E-02F0-4D24-85CB-98DEBCC32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CA22E8-4D11-544B-841A-4CBE92BEC8B4}"/>
              </a:ext>
            </a:extLst>
          </p:cNvPr>
          <p:cNvSpPr>
            <a:spLocks noGrp="1"/>
          </p:cNvSpPr>
          <p:nvPr>
            <p:ph type="title"/>
          </p:nvPr>
        </p:nvSpPr>
        <p:spPr>
          <a:xfrm>
            <a:off x="355761" y="152400"/>
            <a:ext cx="3643674" cy="1905000"/>
          </a:xfrm>
        </p:spPr>
        <p:txBody>
          <a:bodyPr vert="horz" lIns="91440" tIns="45720" rIns="91440" bIns="45720" rtlCol="0" anchor="ctr">
            <a:normAutofit/>
          </a:bodyPr>
          <a:lstStyle/>
          <a:p>
            <a:pPr algn="ctr"/>
            <a:r>
              <a:rPr lang="en-US" sz="2800" dirty="0">
                <a:gradFill flip="none" rotWithShape="1">
                  <a:gsLst>
                    <a:gs pos="0">
                      <a:sysClr val="window" lastClr="FFFFFF"/>
                    </a:gs>
                    <a:gs pos="100000">
                      <a:sysClr val="window" lastClr="FFFFFF">
                        <a:lumMod val="65000"/>
                      </a:sysClr>
                    </a:gs>
                  </a:gsLst>
                  <a:lin ang="5580000" scaled="0"/>
                  <a:tileRect/>
                </a:gradFill>
                <a:latin typeface="Franklin Gothic Book" panose="020B0503020102020204" pitchFamily="34" charset="0"/>
              </a:rPr>
              <a:t>						Polar area chart</a:t>
            </a:r>
          </a:p>
        </p:txBody>
      </p:sp>
      <p:sp>
        <p:nvSpPr>
          <p:cNvPr id="6" name="TextBox 5">
            <a:extLst>
              <a:ext uri="{FF2B5EF4-FFF2-40B4-BE49-F238E27FC236}">
                <a16:creationId xmlns:a16="http://schemas.microsoft.com/office/drawing/2014/main" id="{2C6AC562-AAA0-9F43-8533-3A7FF8C18A04}"/>
              </a:ext>
            </a:extLst>
          </p:cNvPr>
          <p:cNvSpPr txBox="1"/>
          <p:nvPr/>
        </p:nvSpPr>
        <p:spPr>
          <a:xfrm>
            <a:off x="0" y="2304286"/>
            <a:ext cx="4630994" cy="1124714"/>
          </a:xfrm>
          <a:prstGeom prst="rect">
            <a:avLst/>
          </a:prstGeom>
        </p:spPr>
        <p:txBody>
          <a:bodyPr vert="horz" lIns="91440" tIns="45720" rIns="91440" bIns="45720" rtlCol="0" anchor="t">
            <a:normAutofit/>
          </a:bodyPr>
          <a:lstStyle/>
          <a:p>
            <a:pPr marL="285750" indent="-285750">
              <a:spcBef>
                <a:spcPct val="20000"/>
              </a:spcBef>
              <a:spcAft>
                <a:spcPts val="600"/>
              </a:spcAft>
              <a:buClr>
                <a:schemeClr val="bg2"/>
              </a:buClr>
              <a:buSzPct val="100000"/>
              <a:buFont typeface="Courier New" panose="02070309020205020404" pitchFamily="49" charset="0"/>
              <a:buChar char="o"/>
            </a:pPr>
            <a:r>
              <a:rPr lang="en-US" sz="2000" cap="small" dirty="0">
                <a:gradFill flip="none" rotWithShape="1">
                  <a:gsLst>
                    <a:gs pos="0">
                      <a:sysClr val="window" lastClr="FFFFFF"/>
                    </a:gs>
                    <a:gs pos="100000">
                      <a:sysClr val="window" lastClr="FFFFFF">
                        <a:lumMod val="75000"/>
                      </a:sys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Polar Area Chart describing the number of civilians killed (by race)</a:t>
            </a:r>
          </a:p>
        </p:txBody>
      </p:sp>
      <p:sp>
        <p:nvSpPr>
          <p:cNvPr id="13" name="Rounded Rectangle 7">
            <a:extLst>
              <a:ext uri="{FF2B5EF4-FFF2-40B4-BE49-F238E27FC236}">
                <a16:creationId xmlns:a16="http://schemas.microsoft.com/office/drawing/2014/main" id="{2CB72970-2D5B-4516-9F76-B1220A77B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0994" y="620720"/>
            <a:ext cx="6929447" cy="5272133"/>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5" name="Content Placeholder 4" descr="A screenshot of a cell phone&#10;&#10;Description automatically generated">
            <a:extLst>
              <a:ext uri="{FF2B5EF4-FFF2-40B4-BE49-F238E27FC236}">
                <a16:creationId xmlns:a16="http://schemas.microsoft.com/office/drawing/2014/main" id="{7C6563F1-CBF2-CC48-BAFA-63206893BA92}"/>
              </a:ext>
            </a:extLst>
          </p:cNvPr>
          <p:cNvPicPr>
            <a:picLocks noGrp="1" noChangeAspect="1"/>
          </p:cNvPicPr>
          <p:nvPr>
            <p:ph idx="1"/>
          </p:nvPr>
        </p:nvPicPr>
        <p:blipFill>
          <a:blip r:embed="rId2"/>
          <a:stretch>
            <a:fillRect/>
          </a:stretch>
        </p:blipFill>
        <p:spPr>
          <a:xfrm>
            <a:off x="4918425" y="1112520"/>
            <a:ext cx="6630383" cy="3931938"/>
          </a:xfrm>
          <a:prstGeom prst="rect">
            <a:avLst/>
          </a:prstGeom>
        </p:spPr>
      </p:pic>
      <p:sp>
        <p:nvSpPr>
          <p:cNvPr id="7" name="TextBox 6">
            <a:extLst>
              <a:ext uri="{FF2B5EF4-FFF2-40B4-BE49-F238E27FC236}">
                <a16:creationId xmlns:a16="http://schemas.microsoft.com/office/drawing/2014/main" id="{AEC0F888-6F0D-234C-AC38-299FB998B5CB}"/>
              </a:ext>
            </a:extLst>
          </p:cNvPr>
          <p:cNvSpPr txBox="1"/>
          <p:nvPr/>
        </p:nvSpPr>
        <p:spPr>
          <a:xfrm>
            <a:off x="1280160" y="6024853"/>
            <a:ext cx="4889480" cy="400110"/>
          </a:xfrm>
          <a:prstGeom prst="rect">
            <a:avLst/>
          </a:prstGeom>
          <a:noFill/>
        </p:spPr>
        <p:txBody>
          <a:bodyPr wrap="none" rtlCol="0">
            <a:spAutoFit/>
          </a:bodyPr>
          <a:lstStyle/>
          <a:p>
            <a:r>
              <a:rPr lang="en-US" sz="2000" cap="small" dirty="0">
                <a:gradFill flip="none" rotWithShape="1">
                  <a:gsLst>
                    <a:gs pos="0">
                      <a:sysClr val="window" lastClr="FFFFFF"/>
                    </a:gs>
                    <a:gs pos="100000">
                      <a:sysClr val="window" lastClr="FFFFFF">
                        <a:lumMod val="75000"/>
                      </a:sys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"European American = White Americans"</a:t>
            </a:r>
          </a:p>
        </p:txBody>
      </p:sp>
    </p:spTree>
    <p:extLst>
      <p:ext uri="{BB962C8B-B14F-4D97-AF65-F5344CB8AC3E}">
        <p14:creationId xmlns:p14="http://schemas.microsoft.com/office/powerpoint/2010/main" val="3926084207"/>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745E1-F391-E64E-8E02-C8017DE10BF2}"/>
              </a:ext>
            </a:extLst>
          </p:cNvPr>
          <p:cNvSpPr>
            <a:spLocks noGrp="1"/>
          </p:cNvSpPr>
          <p:nvPr>
            <p:ph type="title"/>
          </p:nvPr>
        </p:nvSpPr>
        <p:spPr>
          <a:xfrm>
            <a:off x="643192" y="609600"/>
            <a:ext cx="3643674" cy="1905000"/>
          </a:xfrm>
        </p:spPr>
        <p:txBody>
          <a:bodyPr>
            <a:normAutofit/>
          </a:bodyPr>
          <a:lstStyle/>
          <a:p>
            <a:r>
              <a:rPr lang="en-US" sz="2800" dirty="0"/>
              <a:t> </a:t>
            </a:r>
          </a:p>
        </p:txBody>
      </p:sp>
      <p:sp>
        <p:nvSpPr>
          <p:cNvPr id="9" name="Content Placeholder 8">
            <a:extLst>
              <a:ext uri="{FF2B5EF4-FFF2-40B4-BE49-F238E27FC236}">
                <a16:creationId xmlns:a16="http://schemas.microsoft.com/office/drawing/2014/main" id="{81BB0979-1AAF-45AB-B536-1E80F7463F86}"/>
              </a:ext>
            </a:extLst>
          </p:cNvPr>
          <p:cNvSpPr>
            <a:spLocks noGrp="1"/>
          </p:cNvSpPr>
          <p:nvPr>
            <p:ph idx="1"/>
          </p:nvPr>
        </p:nvSpPr>
        <p:spPr>
          <a:xfrm>
            <a:off x="224636" y="394770"/>
            <a:ext cx="3643674" cy="1380867"/>
          </a:xfrm>
        </p:spPr>
        <p:txBody>
          <a:bodyPr>
            <a:normAutofit/>
          </a:bodyPr>
          <a:lstStyle/>
          <a:p>
            <a:pPr marL="0" indent="0">
              <a:buNone/>
            </a:pPr>
            <a:r>
              <a:rPr lang="en-US" sz="5400" dirty="0"/>
              <a:t>    Map</a:t>
            </a:r>
          </a:p>
        </p:txBody>
      </p:sp>
      <p:pic>
        <p:nvPicPr>
          <p:cNvPr id="5" name="Content Placeholder 4" descr="A close up of a map&#10;&#10;Description automatically generated">
            <a:extLst>
              <a:ext uri="{FF2B5EF4-FFF2-40B4-BE49-F238E27FC236}">
                <a16:creationId xmlns:a16="http://schemas.microsoft.com/office/drawing/2014/main" id="{D859C6DE-EEE5-304D-B799-48A7738DF293}"/>
              </a:ext>
            </a:extLst>
          </p:cNvPr>
          <p:cNvPicPr>
            <a:picLocks noChangeAspect="1"/>
          </p:cNvPicPr>
          <p:nvPr/>
        </p:nvPicPr>
        <p:blipFill rotWithShape="1">
          <a:blip r:embed="rId3"/>
          <a:srcRect l="28361" r="7386" b="2"/>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6" name="TextBox 5">
            <a:extLst>
              <a:ext uri="{FF2B5EF4-FFF2-40B4-BE49-F238E27FC236}">
                <a16:creationId xmlns:a16="http://schemas.microsoft.com/office/drawing/2014/main" id="{DF2EF1BC-FBD8-4846-A15A-2BF71769195A}"/>
              </a:ext>
            </a:extLst>
          </p:cNvPr>
          <p:cNvSpPr txBox="1"/>
          <p:nvPr/>
        </p:nvSpPr>
        <p:spPr>
          <a:xfrm>
            <a:off x="299064" y="3467100"/>
            <a:ext cx="3987802" cy="1200329"/>
          </a:xfrm>
          <a:prstGeom prst="rect">
            <a:avLst/>
          </a:prstGeom>
          <a:noFill/>
        </p:spPr>
        <p:txBody>
          <a:bodyPr wrap="square" rtlCol="0">
            <a:spAutoFit/>
          </a:bodyPr>
          <a:lstStyle/>
          <a:p>
            <a:pPr marL="285750" indent="-285750">
              <a:buFont typeface="Courier New" panose="02070309020205020404" pitchFamily="49" charset="0"/>
              <a:buChar char="o"/>
            </a:pPr>
            <a:r>
              <a:rPr lang="en-US" dirty="0">
                <a:latin typeface="Franklin Gothic Book" panose="020B0503020102020204" pitchFamily="34" charset="0"/>
              </a:rPr>
              <a:t>We created cluster group of Popup markers </a:t>
            </a:r>
          </a:p>
          <a:p>
            <a:pPr marL="285750" indent="-285750">
              <a:buFont typeface="Courier New" panose="02070309020205020404" pitchFamily="49" charset="0"/>
              <a:buChar char="o"/>
            </a:pPr>
            <a:r>
              <a:rPr lang="en-US" dirty="0">
                <a:latin typeface="Franklin Gothic Book" panose="020B0503020102020204" pitchFamily="34" charset="0"/>
              </a:rPr>
              <a:t>Used Race, age, sign of mental illness</a:t>
            </a:r>
          </a:p>
        </p:txBody>
      </p:sp>
    </p:spTree>
    <p:extLst>
      <p:ext uri="{BB962C8B-B14F-4D97-AF65-F5344CB8AC3E}">
        <p14:creationId xmlns:p14="http://schemas.microsoft.com/office/powerpoint/2010/main" val="3728734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F264-D6D3-7945-BFA2-5DF3EFE9EF02}"/>
              </a:ext>
            </a:extLst>
          </p:cNvPr>
          <p:cNvSpPr>
            <a:spLocks noGrp="1"/>
          </p:cNvSpPr>
          <p:nvPr>
            <p:ph type="title"/>
          </p:nvPr>
        </p:nvSpPr>
        <p:spPr/>
        <p:txBody>
          <a:bodyPr/>
          <a:lstStyle/>
          <a:p>
            <a:r>
              <a:rPr lang="en-US" dirty="0"/>
              <a:t>Challenges for this project</a:t>
            </a:r>
            <a:br>
              <a:rPr lang="en-US" dirty="0"/>
            </a:br>
            <a:endParaRPr lang="en-US" dirty="0"/>
          </a:p>
        </p:txBody>
      </p:sp>
      <p:sp>
        <p:nvSpPr>
          <p:cNvPr id="3" name="Content Placeholder 2">
            <a:extLst>
              <a:ext uri="{FF2B5EF4-FFF2-40B4-BE49-F238E27FC236}">
                <a16:creationId xmlns:a16="http://schemas.microsoft.com/office/drawing/2014/main" id="{EDFB4592-2AD1-7D4F-B666-AE608D629562}"/>
              </a:ext>
            </a:extLst>
          </p:cNvPr>
          <p:cNvSpPr>
            <a:spLocks noGrp="1"/>
          </p:cNvSpPr>
          <p:nvPr>
            <p:ph idx="1"/>
          </p:nvPr>
        </p:nvSpPr>
        <p:spPr>
          <a:xfrm>
            <a:off x="1141413" y="1871331"/>
            <a:ext cx="9905998" cy="3919870"/>
          </a:xfrm>
        </p:spPr>
        <p:txBody>
          <a:bodyPr>
            <a:normAutofit lnSpcReduction="10000"/>
          </a:bodyPr>
          <a:lstStyle/>
          <a:p>
            <a:pPr marL="0" indent="0">
              <a:buNone/>
            </a:pPr>
            <a:endParaRPr lang="en-US" dirty="0">
              <a:effectLst/>
            </a:endParaRPr>
          </a:p>
          <a:p>
            <a:pPr>
              <a:buFont typeface="Courier New" panose="02070309020205020404" pitchFamily="49" charset="0"/>
              <a:buChar char="o"/>
            </a:pPr>
            <a:r>
              <a:rPr lang="en-US" dirty="0">
                <a:effectLst/>
                <a:latin typeface="Franklin Gothic Book" panose="020B0503020102020204" pitchFamily="34" charset="0"/>
              </a:rPr>
              <a:t>We wanted to incorporate the number of police deaths to perform a comparative analysis, but unfortunately there was not sufficient data for us to be able to perform that study.</a:t>
            </a:r>
          </a:p>
          <a:p>
            <a:pPr>
              <a:buFont typeface="Courier New" panose="02070309020205020404" pitchFamily="49" charset="0"/>
              <a:buChar char="o"/>
            </a:pPr>
            <a:r>
              <a:rPr lang="en-US" dirty="0">
                <a:effectLst/>
                <a:latin typeface="Franklin Gothic Book" panose="020B0503020102020204" pitchFamily="34" charset="0"/>
              </a:rPr>
              <a:t>We wanted to investigate the impact of various factors, such as poverty, reason for police intervention, household income, level of education among others, on police killings. But again, there was insufficient or unusable data to infer that information.</a:t>
            </a:r>
          </a:p>
          <a:p>
            <a:pPr>
              <a:buFont typeface="Courier New" panose="02070309020205020404" pitchFamily="49" charset="0"/>
              <a:buChar char="o"/>
            </a:pPr>
            <a:r>
              <a:rPr lang="en-US" dirty="0">
                <a:effectLst/>
                <a:latin typeface="Franklin Gothic Book" panose="020B0503020102020204" pitchFamily="34" charset="0"/>
              </a:rPr>
              <a:t>Finding a JS library that wasn't used in class before and appropriate for the project purposes</a:t>
            </a:r>
          </a:p>
          <a:p>
            <a:pPr>
              <a:buFont typeface="Courier New" panose="02070309020205020404" pitchFamily="49" charset="0"/>
              <a:buChar char="o"/>
            </a:pPr>
            <a:r>
              <a:rPr lang="en-US" dirty="0">
                <a:effectLst/>
                <a:latin typeface="Franklin Gothic Book" panose="020B0503020102020204" pitchFamily="34" charset="0"/>
              </a:rPr>
              <a:t>Remote collaboration on the project was a bigger challenge than we had anticipated because of scheduling conflicts and sharing of database once the data was loaded into PostgreSQL</a:t>
            </a:r>
          </a:p>
          <a:p>
            <a:endParaRPr lang="en-US" dirty="0"/>
          </a:p>
        </p:txBody>
      </p:sp>
    </p:spTree>
    <p:extLst>
      <p:ext uri="{BB962C8B-B14F-4D97-AF65-F5344CB8AC3E}">
        <p14:creationId xmlns:p14="http://schemas.microsoft.com/office/powerpoint/2010/main" val="40466553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60FE987-B51A-EF41-BE89-7B162EBBAABD}"/>
              </a:ext>
            </a:extLst>
          </p:cNvPr>
          <p:cNvPicPr>
            <a:picLocks noChangeAspect="1"/>
          </p:cNvPicPr>
          <p:nvPr/>
        </p:nvPicPr>
        <p:blipFill>
          <a:blip r:embed="rId2"/>
          <a:srcRect/>
          <a:stretch/>
        </p:blipFill>
        <p:spPr>
          <a:xfrm>
            <a:off x="20" y="81752"/>
            <a:ext cx="12191980" cy="6694505"/>
          </a:xfrm>
          <a:prstGeom prst="rect">
            <a:avLst/>
          </a:prstGeom>
        </p:spPr>
      </p:pic>
      <p:sp>
        <p:nvSpPr>
          <p:cNvPr id="2" name="Title 1">
            <a:extLst>
              <a:ext uri="{FF2B5EF4-FFF2-40B4-BE49-F238E27FC236}">
                <a16:creationId xmlns:a16="http://schemas.microsoft.com/office/drawing/2014/main" id="{FC41BF13-2268-DB4D-8011-AC5D17AC15A8}"/>
              </a:ext>
            </a:extLst>
          </p:cNvPr>
          <p:cNvSpPr>
            <a:spLocks noGrp="1"/>
          </p:cNvSpPr>
          <p:nvPr>
            <p:ph type="title"/>
          </p:nvPr>
        </p:nvSpPr>
        <p:spPr>
          <a:xfrm>
            <a:off x="1561752" y="583353"/>
            <a:ext cx="10144260" cy="1013800"/>
          </a:xfrm>
        </p:spPr>
        <p:txBody>
          <a:bodyPr>
            <a:normAutofit/>
          </a:bodyPr>
          <a:lstStyle/>
          <a:p>
            <a:r>
              <a:rPr lang="en-US">
                <a:solidFill>
                  <a:schemeClr val="tx1"/>
                </a:solidFill>
              </a:rPr>
              <a:t>				</a:t>
            </a:r>
            <a:endParaRPr lang="en-US" dirty="0">
              <a:solidFill>
                <a:schemeClr val="tx1"/>
              </a:solidFill>
            </a:endParaRPr>
          </a:p>
        </p:txBody>
      </p:sp>
      <p:sp>
        <p:nvSpPr>
          <p:cNvPr id="9" name="Content Placeholder 8">
            <a:extLst>
              <a:ext uri="{FF2B5EF4-FFF2-40B4-BE49-F238E27FC236}">
                <a16:creationId xmlns:a16="http://schemas.microsoft.com/office/drawing/2014/main" id="{746CDBD7-DE78-4942-AB5D-A256BC68EF91}"/>
              </a:ext>
            </a:extLst>
          </p:cNvPr>
          <p:cNvSpPr>
            <a:spLocks noGrp="1"/>
          </p:cNvSpPr>
          <p:nvPr>
            <p:ph idx="1"/>
          </p:nvPr>
        </p:nvSpPr>
        <p:spPr>
          <a:xfrm>
            <a:off x="965199" y="2180496"/>
            <a:ext cx="10261602" cy="3678303"/>
          </a:xfrm>
        </p:spPr>
        <p:txBody>
          <a:bodyPr>
            <a:normAutofit/>
          </a:bodyPr>
          <a:lstStyle/>
          <a:p>
            <a:pPr marL="2571400" lvl="8" indent="0">
              <a:buNone/>
            </a:pPr>
            <a:r>
              <a:rPr lang="en-US" sz="6000" b="1">
                <a:solidFill>
                  <a:srgbClr val="FF0000"/>
                </a:solidFill>
                <a:latin typeface="+mj-lt"/>
                <a:cs typeface="Aldhabi" panose="020F0502020204030204" pitchFamily="34" charset="0"/>
              </a:rPr>
              <a:t>			</a:t>
            </a:r>
            <a:endParaRPr lang="en-US" sz="6000" b="1" dirty="0">
              <a:solidFill>
                <a:srgbClr val="FF0000"/>
              </a:solidFill>
              <a:latin typeface="+mj-lt"/>
              <a:cs typeface="Aldhabi" panose="020F0502020204030204" pitchFamily="34" charset="0"/>
            </a:endParaRPr>
          </a:p>
        </p:txBody>
      </p:sp>
    </p:spTree>
    <p:extLst>
      <p:ext uri="{BB962C8B-B14F-4D97-AF65-F5344CB8AC3E}">
        <p14:creationId xmlns:p14="http://schemas.microsoft.com/office/powerpoint/2010/main" val="93703641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207CD-52A5-1A4B-85CB-1070A345A1BE}"/>
              </a:ext>
            </a:extLst>
          </p:cNvPr>
          <p:cNvSpPr>
            <a:spLocks noGrp="1"/>
          </p:cNvSpPr>
          <p:nvPr>
            <p:ph type="title"/>
          </p:nvPr>
        </p:nvSpPr>
        <p:spPr>
          <a:xfrm>
            <a:off x="1141413" y="609600"/>
            <a:ext cx="9905998" cy="1173480"/>
          </a:xfrm>
        </p:spPr>
        <p:txBody>
          <a:bodyPr>
            <a:normAutofit/>
          </a:bodyPr>
          <a:lstStyle/>
          <a:p>
            <a:pPr algn="ctr"/>
            <a:r>
              <a:rPr lang="en-US" dirty="0">
                <a:latin typeface="Franklin Gothic Book" panose="020B0503020102020204" pitchFamily="34" charset="0"/>
              </a:rPr>
              <a:t> SCOPE</a:t>
            </a:r>
          </a:p>
        </p:txBody>
      </p:sp>
      <p:sp>
        <p:nvSpPr>
          <p:cNvPr id="3" name="Content Placeholder 2">
            <a:extLst>
              <a:ext uri="{FF2B5EF4-FFF2-40B4-BE49-F238E27FC236}">
                <a16:creationId xmlns:a16="http://schemas.microsoft.com/office/drawing/2014/main" id="{6AA90C09-E9C3-5840-BF86-092646210765}"/>
              </a:ext>
            </a:extLst>
          </p:cNvPr>
          <p:cNvSpPr>
            <a:spLocks noGrp="1"/>
          </p:cNvSpPr>
          <p:nvPr>
            <p:ph idx="1"/>
          </p:nvPr>
        </p:nvSpPr>
        <p:spPr>
          <a:xfrm>
            <a:off x="1141413" y="1783081"/>
            <a:ext cx="9905998" cy="4008120"/>
          </a:xfrm>
        </p:spPr>
        <p:txBody>
          <a:bodyPr>
            <a:normAutofit/>
          </a:bodyPr>
          <a:lstStyle/>
          <a:p>
            <a:pPr>
              <a:buClr>
                <a:schemeClr val="tx1"/>
              </a:buClr>
              <a:buFont typeface="Courier New" panose="02070309020205020404" pitchFamily="49" charset="0"/>
              <a:buChar char="o"/>
            </a:pPr>
            <a:r>
              <a:rPr lang="en-US" dirty="0">
                <a:latin typeface="Franklin Gothic Book" panose="020B0503020102020204" pitchFamily="34" charset="0"/>
              </a:rPr>
              <a:t>The scope of the project is to highlight the number of police encounters that have resulted in fatalities.</a:t>
            </a:r>
          </a:p>
          <a:p>
            <a:pPr>
              <a:buClr>
                <a:schemeClr val="tx1"/>
              </a:buClr>
              <a:buFont typeface="Courier New" panose="02070309020205020404" pitchFamily="49" charset="0"/>
              <a:buChar char="o"/>
            </a:pPr>
            <a:r>
              <a:rPr lang="en-US" dirty="0">
                <a:latin typeface="Franklin Gothic Book" panose="020B0503020102020204" pitchFamily="34" charset="0"/>
              </a:rPr>
              <a:t>The project aims to demonstrate these numbers by race, gender, state, and age of the deceased.</a:t>
            </a:r>
          </a:p>
          <a:p>
            <a:pPr>
              <a:buClr>
                <a:schemeClr val="tx1"/>
              </a:buClr>
              <a:buFont typeface="Courier New" panose="02070309020205020404" pitchFamily="49" charset="0"/>
              <a:buChar char="o"/>
            </a:pPr>
            <a:r>
              <a:rPr lang="en-US" dirty="0">
                <a:latin typeface="Franklin Gothic Book" panose="020B0503020102020204" pitchFamily="34" charset="0"/>
              </a:rPr>
              <a:t>In addition, the project has attempted to identify whether the victim was suffering from any mental illness.</a:t>
            </a:r>
          </a:p>
          <a:p>
            <a:pPr>
              <a:buClr>
                <a:schemeClr val="tx1"/>
              </a:buClr>
              <a:buFont typeface="Courier New" panose="02070309020205020404" pitchFamily="49" charset="0"/>
              <a:buChar char="o"/>
            </a:pPr>
            <a:r>
              <a:rPr lang="en-US" dirty="0">
                <a:latin typeface="Franklin Gothic Book" panose="020B0503020102020204" pitchFamily="34" charset="0"/>
              </a:rPr>
              <a:t>Another variable that the project has chosen to highlight is, ‘the cause of death’, to determine how many people were killed as a result of active police shooting.</a:t>
            </a:r>
          </a:p>
        </p:txBody>
      </p:sp>
    </p:spTree>
    <p:extLst>
      <p:ext uri="{BB962C8B-B14F-4D97-AF65-F5344CB8AC3E}">
        <p14:creationId xmlns:p14="http://schemas.microsoft.com/office/powerpoint/2010/main" val="3994740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FBF21-F187-8447-86CD-70EF43D755DF}"/>
              </a:ext>
            </a:extLst>
          </p:cNvPr>
          <p:cNvSpPr>
            <a:spLocks noGrp="1"/>
          </p:cNvSpPr>
          <p:nvPr>
            <p:ph type="title"/>
          </p:nvPr>
        </p:nvSpPr>
        <p:spPr>
          <a:xfrm>
            <a:off x="1141413" y="609600"/>
            <a:ext cx="9905998" cy="1419678"/>
          </a:xfrm>
        </p:spPr>
        <p:txBody>
          <a:bodyPr>
            <a:normAutofit/>
          </a:bodyPr>
          <a:lstStyle/>
          <a:p>
            <a:pPr algn="ctr"/>
            <a:r>
              <a:rPr lang="en-US" sz="4000" dirty="0">
                <a:solidFill>
                  <a:schemeClr val="tx1"/>
                </a:solidFill>
                <a:latin typeface="Franklin Gothic Book" panose="020B0503020102020204" pitchFamily="34" charset="0"/>
              </a:rPr>
              <a:t>Data Sources</a:t>
            </a:r>
          </a:p>
        </p:txBody>
      </p:sp>
      <p:graphicFrame>
        <p:nvGraphicFramePr>
          <p:cNvPr id="4" name="Content Placeholder 3">
            <a:extLst>
              <a:ext uri="{FF2B5EF4-FFF2-40B4-BE49-F238E27FC236}">
                <a16:creationId xmlns:a16="http://schemas.microsoft.com/office/drawing/2014/main" id="{6E69BF93-90A5-FC40-9562-03F5AD4110FB}"/>
              </a:ext>
            </a:extLst>
          </p:cNvPr>
          <p:cNvGraphicFramePr>
            <a:graphicFrameLocks noGrp="1"/>
          </p:cNvGraphicFramePr>
          <p:nvPr>
            <p:ph idx="1"/>
            <p:extLst>
              <p:ext uri="{D42A27DB-BD31-4B8C-83A1-F6EECF244321}">
                <p14:modId xmlns:p14="http://schemas.microsoft.com/office/powerpoint/2010/main" val="1592302856"/>
              </p:ext>
            </p:extLst>
          </p:nvPr>
        </p:nvGraphicFramePr>
        <p:xfrm>
          <a:off x="471488" y="2029278"/>
          <a:ext cx="10972800" cy="2674196"/>
        </p:xfrm>
        <a:graphic>
          <a:graphicData uri="http://schemas.openxmlformats.org/drawingml/2006/table">
            <a:tbl>
              <a:tblPr firstRow="1" bandRow="1">
                <a:tableStyleId>{5202B0CA-FC54-4496-8BCA-5EF66A818D29}</a:tableStyleId>
              </a:tblPr>
              <a:tblGrid>
                <a:gridCol w="5486400">
                  <a:extLst>
                    <a:ext uri="{9D8B030D-6E8A-4147-A177-3AD203B41FA5}">
                      <a16:colId xmlns:a16="http://schemas.microsoft.com/office/drawing/2014/main" val="2908338130"/>
                    </a:ext>
                  </a:extLst>
                </a:gridCol>
                <a:gridCol w="5486400">
                  <a:extLst>
                    <a:ext uri="{9D8B030D-6E8A-4147-A177-3AD203B41FA5}">
                      <a16:colId xmlns:a16="http://schemas.microsoft.com/office/drawing/2014/main" val="829367913"/>
                    </a:ext>
                  </a:extLst>
                </a:gridCol>
              </a:tblGrid>
              <a:tr h="1337098">
                <a:tc>
                  <a:txBody>
                    <a:bodyPr/>
                    <a:lstStyle/>
                    <a:p>
                      <a:r>
                        <a:rPr lang="en-US" sz="1800" i="1" u="none" strike="noStrike" kern="1200" dirty="0">
                          <a:solidFill>
                            <a:schemeClr val="tx1"/>
                          </a:solidFill>
                          <a:effectLst/>
                        </a:rPr>
                        <a:t>Fatal Police Shootings in the US</a:t>
                      </a:r>
                      <a:endParaRPr lang="en-US" i="1" dirty="0">
                        <a:solidFill>
                          <a:schemeClr val="tx1"/>
                        </a:solidFill>
                      </a:endParaRPr>
                    </a:p>
                  </a:txBody>
                  <a:tcPr marL="82122" marR="82122">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u="sng" strike="noStrike" kern="1200" dirty="0">
                          <a:solidFill>
                            <a:srgbClr val="00B0F0"/>
                          </a:solidFill>
                          <a:effectLst/>
                          <a:hlinkClick r:id="rId2">
                            <a:extLst>
                              <a:ext uri="{A12FA001-AC4F-418D-AE19-62706E023703}">
                                <ahyp:hlinkClr xmlns:ahyp="http://schemas.microsoft.com/office/drawing/2018/hyperlinkcolor" val="tx"/>
                              </a:ext>
                            </a:extLst>
                          </a:hlinkClick>
                        </a:rPr>
                        <a:t>https://www.kaggle.com/kwullum/fatal-police-shootings-in-the-us</a:t>
                      </a:r>
                      <a:endParaRPr lang="en-US" dirty="0">
                        <a:solidFill>
                          <a:srgbClr val="00B0F0"/>
                        </a:solidFill>
                      </a:endParaRPr>
                    </a:p>
                  </a:txBody>
                  <a:tcPr marL="82122" marR="82122">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26934735"/>
                  </a:ext>
                </a:extLst>
              </a:tr>
              <a:tr h="1337098">
                <a:tc>
                  <a:txBody>
                    <a:bodyPr/>
                    <a:lstStyle/>
                    <a:p>
                      <a:r>
                        <a:rPr lang="en-US" sz="1800" b="1" i="1" u="none" strike="noStrike" kern="1200" dirty="0">
                          <a:solidFill>
                            <a:schemeClr val="tx1"/>
                          </a:solidFill>
                          <a:effectLst/>
                        </a:rPr>
                        <a:t>US Police Violence and Fatal Shootings</a:t>
                      </a:r>
                      <a:endParaRPr lang="en-US" b="1" i="1" dirty="0">
                        <a:solidFill>
                          <a:schemeClr val="tx1"/>
                        </a:solidFill>
                      </a:endParaRPr>
                    </a:p>
                  </a:txBody>
                  <a:tcPr marL="82122" marR="82122">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b="1" u="sng" strike="noStrike" kern="1200" dirty="0">
                          <a:solidFill>
                            <a:srgbClr val="00B0F0"/>
                          </a:solidFill>
                          <a:effectLst/>
                          <a:hlinkClick r:id="rId3">
                            <a:extLst>
                              <a:ext uri="{A12FA001-AC4F-418D-AE19-62706E023703}">
                                <ahyp:hlinkClr xmlns:ahyp="http://schemas.microsoft.com/office/drawing/2018/hyperlinkcolor" val="tx"/>
                              </a:ext>
                            </a:extLst>
                          </a:hlinkClick>
                        </a:rPr>
                        <a:t>https://www.kaggle.com/jpmiller/police-violence-in-the-us</a:t>
                      </a:r>
                      <a:endParaRPr lang="en-US" b="1" dirty="0">
                        <a:solidFill>
                          <a:srgbClr val="00B0F0"/>
                        </a:solidFill>
                      </a:endParaRPr>
                    </a:p>
                  </a:txBody>
                  <a:tcPr marL="82122" marR="82122">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38572020"/>
                  </a:ext>
                </a:extLst>
              </a:tr>
            </a:tbl>
          </a:graphicData>
        </a:graphic>
      </p:graphicFrame>
      <p:pic>
        <p:nvPicPr>
          <p:cNvPr id="10" name="Picture 9" descr="A picture containing drawing, food&#10;&#10;Description automatically generated">
            <a:extLst>
              <a:ext uri="{FF2B5EF4-FFF2-40B4-BE49-F238E27FC236}">
                <a16:creationId xmlns:a16="http://schemas.microsoft.com/office/drawing/2014/main" id="{983EF0F5-78D6-2C49-B3BE-16AF61B296B7}"/>
              </a:ext>
            </a:extLst>
          </p:cNvPr>
          <p:cNvPicPr>
            <a:picLocks noChangeAspect="1"/>
          </p:cNvPicPr>
          <p:nvPr/>
        </p:nvPicPr>
        <p:blipFill>
          <a:blip r:embed="rId4"/>
          <a:stretch>
            <a:fillRect/>
          </a:stretch>
        </p:blipFill>
        <p:spPr>
          <a:xfrm>
            <a:off x="3963036" y="4872038"/>
            <a:ext cx="3989703" cy="1376362"/>
          </a:xfrm>
          <a:prstGeom prst="rect">
            <a:avLst/>
          </a:prstGeom>
        </p:spPr>
      </p:pic>
    </p:spTree>
    <p:extLst>
      <p:ext uri="{BB962C8B-B14F-4D97-AF65-F5344CB8AC3E}">
        <p14:creationId xmlns:p14="http://schemas.microsoft.com/office/powerpoint/2010/main" val="2767444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42311-80CD-4830-B944-D33831AA627C}"/>
              </a:ext>
            </a:extLst>
          </p:cNvPr>
          <p:cNvSpPr>
            <a:spLocks noGrp="1"/>
          </p:cNvSpPr>
          <p:nvPr>
            <p:ph type="title"/>
          </p:nvPr>
        </p:nvSpPr>
        <p:spPr>
          <a:xfrm>
            <a:off x="8119869" y="643466"/>
            <a:ext cx="3143875" cy="5571065"/>
          </a:xfrm>
        </p:spPr>
        <p:txBody>
          <a:bodyPr anchor="ctr">
            <a:normAutofit/>
          </a:bodyPr>
          <a:lstStyle/>
          <a:p>
            <a:r>
              <a:rPr lang="en-US" sz="3300"/>
              <a:t>										Workflow</a:t>
            </a:r>
          </a:p>
        </p:txBody>
      </p:sp>
      <p:graphicFrame>
        <p:nvGraphicFramePr>
          <p:cNvPr id="5" name="Content Placeholder 2">
            <a:extLst>
              <a:ext uri="{FF2B5EF4-FFF2-40B4-BE49-F238E27FC236}">
                <a16:creationId xmlns:a16="http://schemas.microsoft.com/office/drawing/2014/main" id="{C2005D60-CC9D-4D8E-82FF-112E9A3365BA}"/>
              </a:ext>
            </a:extLst>
          </p:cNvPr>
          <p:cNvGraphicFramePr>
            <a:graphicFrameLocks noGrp="1"/>
          </p:cNvGraphicFramePr>
          <p:nvPr>
            <p:ph idx="1"/>
            <p:extLst>
              <p:ext uri="{D42A27DB-BD31-4B8C-83A1-F6EECF244321}">
                <p14:modId xmlns:p14="http://schemas.microsoft.com/office/powerpoint/2010/main" val="1510719386"/>
              </p:ext>
            </p:extLst>
          </p:nvPr>
        </p:nvGraphicFramePr>
        <p:xfrm>
          <a:off x="643467" y="643467"/>
          <a:ext cx="6243992" cy="557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98028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B4419-8C7C-3447-AD4C-B4442A642248}"/>
              </a:ext>
            </a:extLst>
          </p:cNvPr>
          <p:cNvSpPr>
            <a:spLocks noGrp="1"/>
          </p:cNvSpPr>
          <p:nvPr>
            <p:ph type="title"/>
          </p:nvPr>
        </p:nvSpPr>
        <p:spPr>
          <a:xfrm>
            <a:off x="6964324" y="499730"/>
            <a:ext cx="5528931" cy="2635170"/>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 </a:t>
            </a:r>
          </a:p>
        </p:txBody>
      </p:sp>
      <p:sp>
        <p:nvSpPr>
          <p:cNvPr id="48" name="Content Placeholder 47">
            <a:extLst>
              <a:ext uri="{FF2B5EF4-FFF2-40B4-BE49-F238E27FC236}">
                <a16:creationId xmlns:a16="http://schemas.microsoft.com/office/drawing/2014/main" id="{4A8D5472-A067-429D-907A-430E6684FBD5}"/>
              </a:ext>
            </a:extLst>
          </p:cNvPr>
          <p:cNvSpPr>
            <a:spLocks noGrp="1"/>
          </p:cNvSpPr>
          <p:nvPr>
            <p:ph idx="1"/>
          </p:nvPr>
        </p:nvSpPr>
        <p:spPr>
          <a:xfrm>
            <a:off x="3996639" y="5415638"/>
            <a:ext cx="5935370" cy="1818067"/>
          </a:xfrm>
        </p:spPr>
        <p:txBody>
          <a:bodyPr vert="horz" lIns="91440" tIns="45720" rIns="91440" bIns="45720" rtlCol="0" anchor="t">
            <a:normAutofit/>
          </a:bodyPr>
          <a:lstStyle/>
          <a:p>
            <a:pPr marL="0" indent="0" algn="ctr">
              <a:buNone/>
            </a:pPr>
            <a:r>
              <a:rPr lang="en-US" sz="2100" dirty="0">
                <a:gradFill flip="none" rotWithShape="1">
                  <a:gsLst>
                    <a:gs pos="0">
                      <a:schemeClr val="tx1"/>
                    </a:gs>
                    <a:gs pos="100000">
                      <a:schemeClr val="tx1">
                        <a:lumMod val="75000"/>
                      </a:schemeClr>
                    </a:gs>
                  </a:gsLst>
                  <a:lin ang="5400000" scaled="0"/>
                  <a:tileRect/>
                </a:gradFill>
              </a:rPr>
              <a:t> </a:t>
            </a:r>
          </a:p>
        </p:txBody>
      </p:sp>
      <p:pic>
        <p:nvPicPr>
          <p:cNvPr id="7" name="Content Placeholder 6" descr="A screenshot of a cell phone&#10;&#10;Description automatically generated">
            <a:extLst>
              <a:ext uri="{FF2B5EF4-FFF2-40B4-BE49-F238E27FC236}">
                <a16:creationId xmlns:a16="http://schemas.microsoft.com/office/drawing/2014/main" id="{7198671D-F066-4BFF-9046-6DDE5427138A}"/>
              </a:ext>
            </a:extLst>
          </p:cNvPr>
          <p:cNvPicPr>
            <a:picLocks noChangeAspect="1"/>
          </p:cNvPicPr>
          <p:nvPr/>
        </p:nvPicPr>
        <p:blipFill rotWithShape="1">
          <a:blip r:embed="rId3"/>
          <a:srcRect t="10037"/>
          <a:stretch/>
        </p:blipFill>
        <p:spPr>
          <a:xfrm>
            <a:off x="3710764" y="69993"/>
            <a:ext cx="8481236" cy="2461567"/>
          </a:xfrm>
          <a:prstGeom prst="rect">
            <a:avLst/>
          </a:prstGeom>
        </p:spPr>
      </p:pic>
      <p:pic>
        <p:nvPicPr>
          <p:cNvPr id="9" name="Picture 8">
            <a:extLst>
              <a:ext uri="{FF2B5EF4-FFF2-40B4-BE49-F238E27FC236}">
                <a16:creationId xmlns:a16="http://schemas.microsoft.com/office/drawing/2014/main" id="{1DEC8D4A-24CC-AD4A-84E0-681FCF0271C2}"/>
              </a:ext>
            </a:extLst>
          </p:cNvPr>
          <p:cNvPicPr>
            <a:picLocks noChangeAspect="1"/>
          </p:cNvPicPr>
          <p:nvPr/>
        </p:nvPicPr>
        <p:blipFill rotWithShape="1">
          <a:blip r:embed="rId4"/>
          <a:srcRect r="5209" b="1"/>
          <a:stretch/>
        </p:blipFill>
        <p:spPr>
          <a:xfrm>
            <a:off x="4529469" y="4731988"/>
            <a:ext cx="7662531" cy="2189699"/>
          </a:xfrm>
          <a:prstGeom prst="rect">
            <a:avLst/>
          </a:prstGeom>
        </p:spPr>
      </p:pic>
      <p:sp>
        <p:nvSpPr>
          <p:cNvPr id="3" name="TextBox 2">
            <a:extLst>
              <a:ext uri="{FF2B5EF4-FFF2-40B4-BE49-F238E27FC236}">
                <a16:creationId xmlns:a16="http://schemas.microsoft.com/office/drawing/2014/main" id="{ABF1B620-BA5F-4642-B11D-F1B3463BD27C}"/>
              </a:ext>
            </a:extLst>
          </p:cNvPr>
          <p:cNvSpPr txBox="1"/>
          <p:nvPr/>
        </p:nvSpPr>
        <p:spPr>
          <a:xfrm>
            <a:off x="4929188" y="6043613"/>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33E4BFBA-245A-C14B-93E1-E530630C2512}"/>
              </a:ext>
            </a:extLst>
          </p:cNvPr>
          <p:cNvSpPr txBox="1"/>
          <p:nvPr/>
        </p:nvSpPr>
        <p:spPr>
          <a:xfrm>
            <a:off x="255182" y="340242"/>
            <a:ext cx="2534202" cy="523220"/>
          </a:xfrm>
          <a:prstGeom prst="rect">
            <a:avLst/>
          </a:prstGeom>
          <a:noFill/>
        </p:spPr>
        <p:txBody>
          <a:bodyPr wrap="square" rtlCol="0">
            <a:spAutoFit/>
          </a:bodyPr>
          <a:lstStyle/>
          <a:p>
            <a:r>
              <a:rPr lang="en-US" sz="2800" dirty="0">
                <a:effectLst>
                  <a:glow rad="38100">
                    <a:schemeClr val="bg1">
                      <a:lumMod val="65000"/>
                      <a:lumOff val="35000"/>
                      <a:alpha val="50000"/>
                    </a:schemeClr>
                  </a:glow>
                  <a:outerShdw blurRad="28575" dist="31750" dir="13200000" algn="tl" rotWithShape="0">
                    <a:srgbClr val="000000">
                      <a:alpha val="25000"/>
                    </a:srgbClr>
                  </a:outerShdw>
                </a:effectLst>
                <a:latin typeface="Franklin Gothic Book" panose="020B0503020102020204" pitchFamily="34" charset="0"/>
              </a:rPr>
              <a:t>Data Extraction</a:t>
            </a:r>
            <a:endParaRPr lang="en-US" sz="2800" dirty="0">
              <a:latin typeface="Franklin Gothic Book" panose="020B0503020102020204" pitchFamily="34" charset="0"/>
            </a:endParaRPr>
          </a:p>
        </p:txBody>
      </p:sp>
      <p:sp>
        <p:nvSpPr>
          <p:cNvPr id="6" name="TextBox 5">
            <a:extLst>
              <a:ext uri="{FF2B5EF4-FFF2-40B4-BE49-F238E27FC236}">
                <a16:creationId xmlns:a16="http://schemas.microsoft.com/office/drawing/2014/main" id="{7F968F24-2C6D-064F-A213-3AB947097C26}"/>
              </a:ext>
            </a:extLst>
          </p:cNvPr>
          <p:cNvSpPr txBox="1"/>
          <p:nvPr/>
        </p:nvSpPr>
        <p:spPr>
          <a:xfrm>
            <a:off x="8503934" y="2843578"/>
            <a:ext cx="3271793" cy="523220"/>
          </a:xfrm>
          <a:prstGeom prst="rect">
            <a:avLst/>
          </a:prstGeom>
          <a:noFill/>
        </p:spPr>
        <p:txBody>
          <a:bodyPr wrap="none" rtlCol="0">
            <a:spAutoFit/>
          </a:bodyPr>
          <a:lstStyle/>
          <a:p>
            <a:r>
              <a:rPr lang="en-US" sz="2800" dirty="0">
                <a:effectLst>
                  <a:glow rad="38100">
                    <a:schemeClr val="bg1">
                      <a:lumMod val="65000"/>
                      <a:lumOff val="35000"/>
                      <a:alpha val="50000"/>
                    </a:schemeClr>
                  </a:glow>
                  <a:outerShdw blurRad="28575" dist="31750" dir="13200000" algn="tl" rotWithShape="0">
                    <a:srgbClr val="000000">
                      <a:alpha val="25000"/>
                    </a:srgbClr>
                  </a:outerShdw>
                </a:effectLst>
                <a:latin typeface="Franklin Gothic Book" panose="020B0503020102020204" pitchFamily="34" charset="0"/>
              </a:rPr>
              <a:t>Data Transformation</a:t>
            </a:r>
            <a:endParaRPr lang="en-US" sz="2800" dirty="0">
              <a:latin typeface="Franklin Gothic Book" panose="020B0503020102020204" pitchFamily="34" charset="0"/>
            </a:endParaRPr>
          </a:p>
        </p:txBody>
      </p:sp>
      <p:sp>
        <p:nvSpPr>
          <p:cNvPr id="10" name="TextBox 9">
            <a:extLst>
              <a:ext uri="{FF2B5EF4-FFF2-40B4-BE49-F238E27FC236}">
                <a16:creationId xmlns:a16="http://schemas.microsoft.com/office/drawing/2014/main" id="{CDD9F7A2-8E83-4844-B52E-017998155634}"/>
              </a:ext>
            </a:extLst>
          </p:cNvPr>
          <p:cNvSpPr txBox="1"/>
          <p:nvPr/>
        </p:nvSpPr>
        <p:spPr>
          <a:xfrm>
            <a:off x="537916" y="5503671"/>
            <a:ext cx="2920807" cy="584775"/>
          </a:xfrm>
          <a:prstGeom prst="rect">
            <a:avLst/>
          </a:prstGeom>
          <a:noFill/>
        </p:spPr>
        <p:txBody>
          <a:bodyPr wrap="square" rtlCol="0">
            <a:spAutoFit/>
          </a:bodyPr>
          <a:lstStyle/>
          <a:p>
            <a:r>
              <a:rPr lang="en-US" sz="3200" dirty="0">
                <a:effectLst>
                  <a:glow rad="38100">
                    <a:schemeClr val="bg1">
                      <a:lumMod val="65000"/>
                      <a:lumOff val="35000"/>
                      <a:alpha val="50000"/>
                    </a:schemeClr>
                  </a:glow>
                  <a:outerShdw blurRad="28575" dist="31750" dir="13200000" algn="tl" rotWithShape="0">
                    <a:srgbClr val="000000">
                      <a:alpha val="25000"/>
                    </a:srgbClr>
                  </a:outerShdw>
                </a:effectLst>
                <a:latin typeface="Franklin Gothic Book" panose="020B0503020102020204" pitchFamily="34" charset="0"/>
              </a:rPr>
              <a:t>Data Loading</a:t>
            </a:r>
            <a:endParaRPr lang="en-US" sz="3200" dirty="0">
              <a:latin typeface="Franklin Gothic Book" panose="020B0503020102020204" pitchFamily="34" charset="0"/>
            </a:endParaRPr>
          </a:p>
        </p:txBody>
      </p:sp>
      <p:pic>
        <p:nvPicPr>
          <p:cNvPr id="23" name="Picture 22">
            <a:extLst>
              <a:ext uri="{FF2B5EF4-FFF2-40B4-BE49-F238E27FC236}">
                <a16:creationId xmlns:a16="http://schemas.microsoft.com/office/drawing/2014/main" id="{82471F61-0E98-5A43-89FB-E5D87C6BF304}"/>
              </a:ext>
            </a:extLst>
          </p:cNvPr>
          <p:cNvPicPr>
            <a:picLocks noChangeAspect="1"/>
          </p:cNvPicPr>
          <p:nvPr/>
        </p:nvPicPr>
        <p:blipFill rotWithShape="1">
          <a:blip r:embed="rId5"/>
          <a:srcRect l="7163" r="-1" b="-1"/>
          <a:stretch/>
        </p:blipFill>
        <p:spPr>
          <a:xfrm>
            <a:off x="1" y="2683863"/>
            <a:ext cx="8164106" cy="1930538"/>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628560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55C07-5352-49AA-9DA1-1C41A30D7569}"/>
              </a:ext>
            </a:extLst>
          </p:cNvPr>
          <p:cNvSpPr>
            <a:spLocks noGrp="1"/>
          </p:cNvSpPr>
          <p:nvPr>
            <p:ph type="title"/>
          </p:nvPr>
        </p:nvSpPr>
        <p:spPr>
          <a:xfrm>
            <a:off x="334848" y="371697"/>
            <a:ext cx="3365282" cy="1905000"/>
          </a:xfrm>
        </p:spPr>
        <p:txBody>
          <a:bodyPr>
            <a:normAutofit/>
          </a:bodyPr>
          <a:lstStyle/>
          <a:p>
            <a:r>
              <a:rPr lang="en-US" sz="2800" dirty="0">
                <a:latin typeface="Franklin Gothic Book" panose="020B0503020102020204" pitchFamily="34" charset="0"/>
              </a:rPr>
              <a:t>Data Modeling </a:t>
            </a:r>
          </a:p>
        </p:txBody>
      </p:sp>
      <p:sp>
        <p:nvSpPr>
          <p:cNvPr id="6" name="Content Placeholder 5">
            <a:extLst>
              <a:ext uri="{FF2B5EF4-FFF2-40B4-BE49-F238E27FC236}">
                <a16:creationId xmlns:a16="http://schemas.microsoft.com/office/drawing/2014/main" id="{C5A82B61-B557-4FC5-87BE-900AE4934CFA}"/>
              </a:ext>
            </a:extLst>
          </p:cNvPr>
          <p:cNvSpPr>
            <a:spLocks noGrp="1"/>
          </p:cNvSpPr>
          <p:nvPr>
            <p:ph idx="1"/>
          </p:nvPr>
        </p:nvSpPr>
        <p:spPr>
          <a:xfrm>
            <a:off x="643192" y="2666999"/>
            <a:ext cx="3056938" cy="3216276"/>
          </a:xfrm>
        </p:spPr>
        <p:txBody>
          <a:bodyPr>
            <a:normAutofit/>
          </a:bodyPr>
          <a:lstStyle/>
          <a:p>
            <a:pPr marL="0" indent="0">
              <a:buNone/>
            </a:pPr>
            <a:r>
              <a:rPr lang="en-US" sz="1800" dirty="0"/>
              <a:t>  </a:t>
            </a:r>
          </a:p>
        </p:txBody>
      </p:sp>
      <p:pic>
        <p:nvPicPr>
          <p:cNvPr id="7" name="Picture 6">
            <a:extLst>
              <a:ext uri="{FF2B5EF4-FFF2-40B4-BE49-F238E27FC236}">
                <a16:creationId xmlns:a16="http://schemas.microsoft.com/office/drawing/2014/main" id="{44C20365-69AD-4A15-8412-0633DF22763C}"/>
              </a:ext>
            </a:extLst>
          </p:cNvPr>
          <p:cNvPicPr>
            <a:picLocks noChangeAspect="1"/>
          </p:cNvPicPr>
          <p:nvPr/>
        </p:nvPicPr>
        <p:blipFill rotWithShape="1">
          <a:blip r:embed="rId3"/>
          <a:srcRect r="10047" b="3"/>
          <a:stretch/>
        </p:blipFill>
        <p:spPr>
          <a:xfrm>
            <a:off x="4171950" y="185738"/>
            <a:ext cx="7815263" cy="569753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pic>
        <p:nvPicPr>
          <p:cNvPr id="5" name="Picture 4" descr="A picture containing drawing&#10;&#10;Description automatically generated">
            <a:extLst>
              <a:ext uri="{FF2B5EF4-FFF2-40B4-BE49-F238E27FC236}">
                <a16:creationId xmlns:a16="http://schemas.microsoft.com/office/drawing/2014/main" id="{A79B3939-4295-AC4C-B0A3-F092DD9DC765}"/>
              </a:ext>
            </a:extLst>
          </p:cNvPr>
          <p:cNvPicPr>
            <a:picLocks noChangeAspect="1"/>
          </p:cNvPicPr>
          <p:nvPr/>
        </p:nvPicPr>
        <p:blipFill>
          <a:blip r:embed="rId4"/>
          <a:stretch>
            <a:fillRect/>
          </a:stretch>
        </p:blipFill>
        <p:spPr>
          <a:xfrm>
            <a:off x="479716" y="2276697"/>
            <a:ext cx="2857500" cy="2857500"/>
          </a:xfrm>
          <a:prstGeom prst="rect">
            <a:avLst/>
          </a:prstGeom>
        </p:spPr>
      </p:pic>
    </p:spTree>
    <p:extLst>
      <p:ext uri="{BB962C8B-B14F-4D97-AF65-F5344CB8AC3E}">
        <p14:creationId xmlns:p14="http://schemas.microsoft.com/office/powerpoint/2010/main" val="800223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1DA47-F729-7243-BBD8-B36282EB5BE1}"/>
              </a:ext>
            </a:extLst>
          </p:cNvPr>
          <p:cNvSpPr>
            <a:spLocks noGrp="1"/>
          </p:cNvSpPr>
          <p:nvPr>
            <p:ph type="title"/>
          </p:nvPr>
        </p:nvSpPr>
        <p:spPr>
          <a:xfrm>
            <a:off x="200279" y="214313"/>
            <a:ext cx="3643674" cy="1905000"/>
          </a:xfrm>
        </p:spPr>
        <p:txBody>
          <a:bodyPr>
            <a:normAutofit/>
          </a:bodyPr>
          <a:lstStyle/>
          <a:p>
            <a:r>
              <a:rPr lang="en-US" sz="2800" b="1" dirty="0">
                <a:latin typeface="Franklin Gothic Book" panose="020B0503020102020204" pitchFamily="34" charset="0"/>
              </a:rPr>
              <a:t>FLASK APP</a:t>
            </a:r>
            <a:endParaRPr lang="en-US" sz="2800" b="1" dirty="0"/>
          </a:p>
        </p:txBody>
      </p:sp>
      <p:sp>
        <p:nvSpPr>
          <p:cNvPr id="14" name="Content Placeholder 2">
            <a:extLst>
              <a:ext uri="{FF2B5EF4-FFF2-40B4-BE49-F238E27FC236}">
                <a16:creationId xmlns:a16="http://schemas.microsoft.com/office/drawing/2014/main" id="{0ABDBE0C-24BB-3D43-A7E8-842C7118122B}"/>
              </a:ext>
            </a:extLst>
          </p:cNvPr>
          <p:cNvSpPr>
            <a:spLocks noGrp="1"/>
          </p:cNvSpPr>
          <p:nvPr>
            <p:ph idx="1"/>
          </p:nvPr>
        </p:nvSpPr>
        <p:spPr>
          <a:xfrm>
            <a:off x="333375" y="1605516"/>
            <a:ext cx="3953491" cy="4277759"/>
          </a:xfrm>
        </p:spPr>
        <p:txBody>
          <a:bodyPr>
            <a:normAutofit/>
          </a:bodyPr>
          <a:lstStyle/>
          <a:p>
            <a:pPr>
              <a:lnSpc>
                <a:spcPct val="90000"/>
              </a:lnSpc>
            </a:pPr>
            <a:r>
              <a:rPr lang="en-US" sz="1500" dirty="0">
                <a:latin typeface="Franklin Gothic Book" panose="020B0503020102020204" pitchFamily="34" charset="0"/>
              </a:rPr>
              <a:t>Flask is a web framework. </a:t>
            </a:r>
          </a:p>
          <a:p>
            <a:pPr>
              <a:lnSpc>
                <a:spcPct val="90000"/>
              </a:lnSpc>
            </a:pPr>
            <a:r>
              <a:rPr lang="en-US" sz="1500" dirty="0">
                <a:latin typeface="Franklin Gothic Book" panose="020B0503020102020204" pitchFamily="34" charset="0"/>
              </a:rPr>
              <a:t>This means flask provides you with tools, libraries and technologies that allow you to build a web application. </a:t>
            </a:r>
          </a:p>
          <a:p>
            <a:pPr>
              <a:lnSpc>
                <a:spcPct val="90000"/>
              </a:lnSpc>
            </a:pPr>
            <a:r>
              <a:rPr lang="en-US" sz="1500" dirty="0">
                <a:latin typeface="Franklin Gothic Book" panose="020B0503020102020204" pitchFamily="34" charset="0"/>
              </a:rPr>
              <a:t>Create the structure of the project</a:t>
            </a:r>
          </a:p>
          <a:p>
            <a:pPr>
              <a:lnSpc>
                <a:spcPct val="90000"/>
              </a:lnSpc>
            </a:pPr>
            <a:r>
              <a:rPr lang="en-US" sz="1500" dirty="0">
                <a:latin typeface="Franklin Gothic Book" panose="020B0503020102020204" pitchFamily="34" charset="0"/>
              </a:rPr>
              <a:t>Create the application file</a:t>
            </a:r>
          </a:p>
          <a:p>
            <a:pPr>
              <a:lnSpc>
                <a:spcPct val="90000"/>
              </a:lnSpc>
            </a:pPr>
            <a:r>
              <a:rPr lang="en-US" sz="1500" dirty="0">
                <a:latin typeface="Franklin Gothic Book" panose="020B0503020102020204" pitchFamily="34" charset="0"/>
              </a:rPr>
              <a:t>Create the template </a:t>
            </a:r>
            <a:r>
              <a:rPr lang="en-US" sz="1500" dirty="0">
                <a:effectLst/>
                <a:latin typeface="Franklin Gothic Book" panose="020B0503020102020204" pitchFamily="34" charset="0"/>
              </a:rPr>
              <a:t>index.html</a:t>
            </a:r>
          </a:p>
          <a:p>
            <a:pPr>
              <a:lnSpc>
                <a:spcPct val="90000"/>
              </a:lnSpc>
            </a:pPr>
            <a:r>
              <a:rPr lang="en-US" sz="1500" dirty="0">
                <a:latin typeface="Franklin Gothic Book" panose="020B0503020102020204" pitchFamily="34" charset="0"/>
              </a:rPr>
              <a:t>Run the flask application</a:t>
            </a:r>
          </a:p>
          <a:p>
            <a:pPr>
              <a:lnSpc>
                <a:spcPct val="90000"/>
              </a:lnSpc>
            </a:pPr>
            <a:r>
              <a:rPr lang="en-US" sz="1500" dirty="0">
                <a:latin typeface="Franklin Gothic Book" panose="020B0503020102020204" pitchFamily="34" charset="0"/>
              </a:rPr>
              <a:t>For example,</a:t>
            </a:r>
          </a:p>
          <a:p>
            <a:pPr marL="0" indent="0">
              <a:lnSpc>
                <a:spcPct val="90000"/>
              </a:lnSpc>
              <a:buNone/>
            </a:pPr>
            <a:r>
              <a:rPr lang="en-US" sz="1500" dirty="0">
                <a:effectLst/>
                <a:highlight>
                  <a:srgbClr val="000080"/>
                </a:highlight>
                <a:latin typeface="Franklin Gothic Book" panose="020B0503020102020204" pitchFamily="34" charset="0"/>
              </a:rPr>
              <a:t>python</a:t>
            </a:r>
            <a:r>
              <a:rPr lang="en-US" sz="1500" dirty="0">
                <a:highlight>
                  <a:srgbClr val="000080"/>
                </a:highlight>
                <a:latin typeface="Franklin Gothic Book" panose="020B0503020102020204" pitchFamily="34" charset="0"/>
              </a:rPr>
              <a:t> </a:t>
            </a:r>
            <a:r>
              <a:rPr lang="en-US" sz="1500" dirty="0">
                <a:effectLst/>
                <a:highlight>
                  <a:srgbClr val="000080"/>
                </a:highlight>
                <a:latin typeface="Franklin Gothic Book" panose="020B0503020102020204" pitchFamily="34" charset="0"/>
              </a:rPr>
              <a:t>flask_skeleton</a:t>
            </a:r>
            <a:r>
              <a:rPr lang="en-US" sz="1500" dirty="0">
                <a:highlight>
                  <a:srgbClr val="000080"/>
                </a:highlight>
                <a:latin typeface="Franklin Gothic Book" panose="020B0503020102020204" pitchFamily="34" charset="0"/>
              </a:rPr>
              <a:t>.</a:t>
            </a:r>
            <a:r>
              <a:rPr lang="en-US" sz="1500" dirty="0">
                <a:effectLst/>
                <a:highlight>
                  <a:srgbClr val="000080"/>
                </a:highlight>
                <a:latin typeface="Franklin Gothic Book" panose="020B0503020102020204" pitchFamily="34" charset="0"/>
              </a:rPr>
              <a:t>py</a:t>
            </a:r>
          </a:p>
          <a:p>
            <a:pPr marL="0" indent="0">
              <a:lnSpc>
                <a:spcPct val="90000"/>
              </a:lnSpc>
              <a:buNone/>
            </a:pPr>
            <a:endParaRPr lang="en-US" sz="1500" dirty="0">
              <a:highlight>
                <a:srgbClr val="FFFF00"/>
              </a:highlight>
              <a:latin typeface="Franklin Gothic Book" panose="020B0503020102020204" pitchFamily="34" charset="0"/>
            </a:endParaRPr>
          </a:p>
          <a:p>
            <a:pPr marL="0" indent="0">
              <a:lnSpc>
                <a:spcPct val="90000"/>
              </a:lnSpc>
              <a:buNone/>
            </a:pPr>
            <a:endParaRPr lang="en-US" sz="1500" dirty="0">
              <a:highlight>
                <a:srgbClr val="FFFF00"/>
              </a:highlight>
              <a:latin typeface="Franklin Gothic Book" panose="020B0503020102020204" pitchFamily="34" charset="0"/>
            </a:endParaRPr>
          </a:p>
        </p:txBody>
      </p:sp>
      <p:pic>
        <p:nvPicPr>
          <p:cNvPr id="5" name="Picture 4" descr="A screenshot of a social media post&#10;&#10;Description automatically generated">
            <a:extLst>
              <a:ext uri="{FF2B5EF4-FFF2-40B4-BE49-F238E27FC236}">
                <a16:creationId xmlns:a16="http://schemas.microsoft.com/office/drawing/2014/main" id="{75882CAE-5C8C-E148-97F8-4CA527B9C6F3}"/>
              </a:ext>
            </a:extLst>
          </p:cNvPr>
          <p:cNvPicPr>
            <a:picLocks noChangeAspect="1"/>
          </p:cNvPicPr>
          <p:nvPr/>
        </p:nvPicPr>
        <p:blipFill rotWithShape="1">
          <a:blip r:embed="rId3"/>
          <a:srcRect t="23324" r="-2" b="16357"/>
          <a:stretch/>
        </p:blipFill>
        <p:spPr>
          <a:xfrm>
            <a:off x="4630994" y="214313"/>
            <a:ext cx="7227631" cy="637222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144801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10">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7F51A8-76A8-9E42-A02C-160E2452E4F0}"/>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40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DEMO </a:t>
            </a:r>
            <a:br>
              <a:rPr lang="en-US" sz="40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br>
            <a:endParaRPr lang="en-US" sz="40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endParaRPr>
          </a:p>
        </p:txBody>
      </p:sp>
      <p:sp>
        <p:nvSpPr>
          <p:cNvPr id="9"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6" name="Graphic 5" descr="Play">
            <a:extLst>
              <a:ext uri="{FF2B5EF4-FFF2-40B4-BE49-F238E27FC236}">
                <a16:creationId xmlns:a16="http://schemas.microsoft.com/office/drawing/2014/main" id="{96F21515-063C-41E3-BF3B-01D8A187D02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96613" y="1115604"/>
            <a:ext cx="4607432" cy="4607432"/>
          </a:xfrm>
          <a:prstGeom prst="rect">
            <a:avLst/>
          </a:prstGeom>
        </p:spPr>
      </p:pic>
    </p:spTree>
    <p:extLst>
      <p:ext uri="{BB962C8B-B14F-4D97-AF65-F5344CB8AC3E}">
        <p14:creationId xmlns:p14="http://schemas.microsoft.com/office/powerpoint/2010/main" val="3896942148"/>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2D58B4EF-3925-6C46-8290-3A4A5AB1C554}"/>
              </a:ext>
            </a:extLst>
          </p:cNvPr>
          <p:cNvPicPr>
            <a:picLocks noChangeAspect="1"/>
          </p:cNvPicPr>
          <p:nvPr/>
        </p:nvPicPr>
        <p:blipFill rotWithShape="1">
          <a:blip r:embed="rId2"/>
          <a:srcRect t="21800" r="4" b="3506"/>
          <a:stretch/>
        </p:blipFill>
        <p:spPr>
          <a:xfrm>
            <a:off x="7568187" y="10"/>
            <a:ext cx="4623812" cy="2219099"/>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D822C374-9BFD-F74B-BAF6-9A84648093DF}"/>
              </a:ext>
            </a:extLst>
          </p:cNvPr>
          <p:cNvPicPr>
            <a:picLocks noChangeAspect="1"/>
          </p:cNvPicPr>
          <p:nvPr/>
        </p:nvPicPr>
        <p:blipFill rotWithShape="1">
          <a:blip r:embed="rId3"/>
          <a:srcRect t="18523" r="3" b="6251"/>
          <a:stretch/>
        </p:blipFill>
        <p:spPr>
          <a:xfrm>
            <a:off x="7571352" y="2308766"/>
            <a:ext cx="4620649" cy="2233346"/>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1AB7770E-E97D-1446-80AD-48E017F18411}"/>
              </a:ext>
            </a:extLst>
          </p:cNvPr>
          <p:cNvPicPr>
            <a:picLocks noChangeAspect="1"/>
          </p:cNvPicPr>
          <p:nvPr/>
        </p:nvPicPr>
        <p:blipFill rotWithShape="1">
          <a:blip r:embed="rId4"/>
          <a:srcRect t="18177" r="3" b="6837"/>
          <a:stretch/>
        </p:blipFill>
        <p:spPr>
          <a:xfrm>
            <a:off x="7571351" y="4631773"/>
            <a:ext cx="4620649" cy="2226226"/>
          </a:xfrm>
          <a:prstGeom prst="rect">
            <a:avLst/>
          </a:prstGeom>
        </p:spPr>
      </p:pic>
      <p:graphicFrame>
        <p:nvGraphicFramePr>
          <p:cNvPr id="12" name="Content Placeholder 3">
            <a:extLst>
              <a:ext uri="{FF2B5EF4-FFF2-40B4-BE49-F238E27FC236}">
                <a16:creationId xmlns:a16="http://schemas.microsoft.com/office/drawing/2014/main" id="{63A07C09-C356-F04C-8203-680A2DD20BBB}"/>
              </a:ext>
            </a:extLst>
          </p:cNvPr>
          <p:cNvGraphicFramePr>
            <a:graphicFrameLocks noGrp="1"/>
          </p:cNvGraphicFramePr>
          <p:nvPr>
            <p:ph idx="1"/>
            <p:extLst>
              <p:ext uri="{D42A27DB-BD31-4B8C-83A1-F6EECF244321}">
                <p14:modId xmlns:p14="http://schemas.microsoft.com/office/powerpoint/2010/main" val="3700307268"/>
              </p:ext>
            </p:extLst>
          </p:nvPr>
        </p:nvGraphicFramePr>
        <p:xfrm>
          <a:off x="413584" y="1459291"/>
          <a:ext cx="6675121" cy="1490858"/>
        </p:xfrm>
        <a:graphic>
          <a:graphicData uri="http://schemas.openxmlformats.org/drawingml/2006/table">
            <a:tbl>
              <a:tblPr firstRow="1" bandRow="1">
                <a:tableStyleId>{073A0DAA-6AF3-43AB-8588-CEC1D06C72B9}</a:tableStyleId>
              </a:tblPr>
              <a:tblGrid>
                <a:gridCol w="3834456">
                  <a:extLst>
                    <a:ext uri="{9D8B030D-6E8A-4147-A177-3AD203B41FA5}">
                      <a16:colId xmlns:a16="http://schemas.microsoft.com/office/drawing/2014/main" val="3781878139"/>
                    </a:ext>
                  </a:extLst>
                </a:gridCol>
                <a:gridCol w="1158898">
                  <a:extLst>
                    <a:ext uri="{9D8B030D-6E8A-4147-A177-3AD203B41FA5}">
                      <a16:colId xmlns:a16="http://schemas.microsoft.com/office/drawing/2014/main" val="2635004133"/>
                    </a:ext>
                  </a:extLst>
                </a:gridCol>
                <a:gridCol w="1681767">
                  <a:extLst>
                    <a:ext uri="{9D8B030D-6E8A-4147-A177-3AD203B41FA5}">
                      <a16:colId xmlns:a16="http://schemas.microsoft.com/office/drawing/2014/main" val="1693241260"/>
                    </a:ext>
                  </a:extLst>
                </a:gridCol>
              </a:tblGrid>
              <a:tr h="49128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1" dirty="0"/>
                        <a:t>Mental </a:t>
                      </a:r>
                      <a:r>
                        <a:rPr lang="en-US" sz="1400" b="1" dirty="0">
                          <a:latin typeface="+mn-lt"/>
                        </a:rPr>
                        <a:t>Illness</a:t>
                      </a:r>
                      <a:r>
                        <a:rPr lang="en-US" sz="1400" b="1" dirty="0"/>
                        <a:t> vs </a:t>
                      </a:r>
                      <a:r>
                        <a:rPr lang="en-US" sz="1400" b="1" i="0" kern="1200" dirty="0">
                          <a:solidFill>
                            <a:schemeClr val="lt1"/>
                          </a:solidFill>
                          <a:effectLst/>
                          <a:latin typeface="+mn-lt"/>
                          <a:ea typeface="+mn-ea"/>
                          <a:cs typeface="+mn-cs"/>
                        </a:rPr>
                        <a:t>Number of deaths</a:t>
                      </a:r>
                      <a:endParaRPr lang="en-US" sz="1400" b="1" dirty="0"/>
                    </a:p>
                  </a:txBody>
                  <a:tcPr marL="167640" marR="167640" marT="83820" marB="83820"/>
                </a:tc>
                <a:tc>
                  <a:txBody>
                    <a:bodyPr/>
                    <a:lstStyle/>
                    <a:p>
                      <a:r>
                        <a:rPr lang="en-US" sz="1400"/>
                        <a:t>Deaths</a:t>
                      </a:r>
                    </a:p>
                  </a:txBody>
                  <a:tcPr marL="167640" marR="167640" marT="83820" marB="83820"/>
                </a:tc>
                <a:tc>
                  <a:txBody>
                    <a:bodyPr/>
                    <a:lstStyle/>
                    <a:p>
                      <a:r>
                        <a:rPr lang="en-US" sz="1400" dirty="0"/>
                        <a:t>Cause</a:t>
                      </a:r>
                    </a:p>
                  </a:txBody>
                  <a:tcPr marL="167640" marR="167640" marT="83820" marB="83820"/>
                </a:tc>
                <a:extLst>
                  <a:ext uri="{0D108BD9-81ED-4DB2-BD59-A6C34878D82A}">
                    <a16:rowId xmlns:a16="http://schemas.microsoft.com/office/drawing/2014/main" val="2246436463"/>
                  </a:ext>
                </a:extLst>
              </a:tr>
              <a:tr h="405210">
                <a:tc>
                  <a:txBody>
                    <a:bodyPr/>
                    <a:lstStyle/>
                    <a:p>
                      <a:r>
                        <a:rPr lang="en-US" sz="1400" dirty="0"/>
                        <a:t>Maximum Deaths</a:t>
                      </a:r>
                    </a:p>
                  </a:txBody>
                  <a:tcPr marL="167640" marR="167640" marT="83820" marB="83820"/>
                </a:tc>
                <a:tc>
                  <a:txBody>
                    <a:bodyPr/>
                    <a:lstStyle/>
                    <a:p>
                      <a:r>
                        <a:rPr lang="en-US" sz="1400"/>
                        <a:t>6817</a:t>
                      </a:r>
                    </a:p>
                  </a:txBody>
                  <a:tcPr marL="167640" marR="167640" marT="83820" marB="8382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No signs of mental illness</a:t>
                      </a:r>
                    </a:p>
                  </a:txBody>
                  <a:tcPr marL="167640" marR="167640" marT="83820" marB="83820"/>
                </a:tc>
                <a:extLst>
                  <a:ext uri="{0D108BD9-81ED-4DB2-BD59-A6C34878D82A}">
                    <a16:rowId xmlns:a16="http://schemas.microsoft.com/office/drawing/2014/main" val="2065390177"/>
                  </a:ext>
                </a:extLst>
              </a:tr>
              <a:tr h="405210">
                <a:tc>
                  <a:txBody>
                    <a:bodyPr/>
                    <a:lstStyle/>
                    <a:p>
                      <a:r>
                        <a:rPr lang="en-US" sz="1400" dirty="0"/>
                        <a:t>Minimum Deaths </a:t>
                      </a:r>
                    </a:p>
                  </a:txBody>
                  <a:tcPr marL="167640" marR="167640" marT="83820" marB="83820"/>
                </a:tc>
                <a:tc>
                  <a:txBody>
                    <a:bodyPr/>
                    <a:lstStyle/>
                    <a:p>
                      <a:r>
                        <a:rPr lang="en-US" sz="1400"/>
                        <a:t>346</a:t>
                      </a:r>
                    </a:p>
                  </a:txBody>
                  <a:tcPr marL="167640" marR="167640" marT="83820" marB="8382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Drug or alcohol </a:t>
                      </a:r>
                    </a:p>
                  </a:txBody>
                  <a:tcPr marL="167640" marR="167640" marT="83820" marB="83820"/>
                </a:tc>
                <a:extLst>
                  <a:ext uri="{0D108BD9-81ED-4DB2-BD59-A6C34878D82A}">
                    <a16:rowId xmlns:a16="http://schemas.microsoft.com/office/drawing/2014/main" val="1839559900"/>
                  </a:ext>
                </a:extLst>
              </a:tr>
            </a:tbl>
          </a:graphicData>
        </a:graphic>
      </p:graphicFrame>
      <p:graphicFrame>
        <p:nvGraphicFramePr>
          <p:cNvPr id="10" name="Table 9">
            <a:extLst>
              <a:ext uri="{FF2B5EF4-FFF2-40B4-BE49-F238E27FC236}">
                <a16:creationId xmlns:a16="http://schemas.microsoft.com/office/drawing/2014/main" id="{62E8035F-4BA7-EC4A-9608-7838D1E231BB}"/>
              </a:ext>
            </a:extLst>
          </p:cNvPr>
          <p:cNvGraphicFramePr>
            <a:graphicFrameLocks noGrp="1"/>
          </p:cNvGraphicFramePr>
          <p:nvPr>
            <p:extLst>
              <p:ext uri="{D42A27DB-BD31-4B8C-83A1-F6EECF244321}">
                <p14:modId xmlns:p14="http://schemas.microsoft.com/office/powerpoint/2010/main" val="95110568"/>
              </p:ext>
            </p:extLst>
          </p:nvPr>
        </p:nvGraphicFramePr>
        <p:xfrm>
          <a:off x="446532" y="3199501"/>
          <a:ext cx="6675121" cy="1577074"/>
        </p:xfrm>
        <a:graphic>
          <a:graphicData uri="http://schemas.openxmlformats.org/drawingml/2006/table">
            <a:tbl>
              <a:tblPr firstRow="1" bandRow="1">
                <a:tableStyleId>{073A0DAA-6AF3-43AB-8588-CEC1D06C72B9}</a:tableStyleId>
              </a:tblPr>
              <a:tblGrid>
                <a:gridCol w="3179536">
                  <a:extLst>
                    <a:ext uri="{9D8B030D-6E8A-4147-A177-3AD203B41FA5}">
                      <a16:colId xmlns:a16="http://schemas.microsoft.com/office/drawing/2014/main" val="3396986325"/>
                    </a:ext>
                  </a:extLst>
                </a:gridCol>
                <a:gridCol w="1439205">
                  <a:extLst>
                    <a:ext uri="{9D8B030D-6E8A-4147-A177-3AD203B41FA5}">
                      <a16:colId xmlns:a16="http://schemas.microsoft.com/office/drawing/2014/main" val="2836580566"/>
                    </a:ext>
                  </a:extLst>
                </a:gridCol>
                <a:gridCol w="2056380">
                  <a:extLst>
                    <a:ext uri="{9D8B030D-6E8A-4147-A177-3AD203B41FA5}">
                      <a16:colId xmlns:a16="http://schemas.microsoft.com/office/drawing/2014/main" val="286057206"/>
                    </a:ext>
                  </a:extLst>
                </a:gridCol>
              </a:tblGrid>
              <a:tr h="53551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1" dirty="0"/>
                        <a:t>Year vs </a:t>
                      </a:r>
                      <a:r>
                        <a:rPr lang="en-US" sz="1400" b="1" i="0" kern="1200" dirty="0">
                          <a:solidFill>
                            <a:schemeClr val="lt1"/>
                          </a:solidFill>
                          <a:effectLst/>
                          <a:latin typeface="+mn-lt"/>
                          <a:ea typeface="+mn-ea"/>
                          <a:cs typeface="+mn-cs"/>
                        </a:rPr>
                        <a:t>Number of deaths</a:t>
                      </a:r>
                      <a:endParaRPr lang="en-US" sz="1400" b="1" dirty="0"/>
                    </a:p>
                  </a:txBody>
                  <a:tcPr/>
                </a:tc>
                <a:tc>
                  <a:txBody>
                    <a:bodyPr/>
                    <a:lstStyle/>
                    <a:p>
                      <a:r>
                        <a:rPr lang="en-US" sz="1400" b="0" dirty="0"/>
                        <a:t>Deaths</a:t>
                      </a:r>
                    </a:p>
                  </a:txBody>
                  <a:tcPr/>
                </a:tc>
                <a:tc>
                  <a:txBody>
                    <a:bodyPr/>
                    <a:lstStyle/>
                    <a:p>
                      <a:r>
                        <a:rPr lang="en-US" sz="1400" b="0"/>
                        <a:t>Year</a:t>
                      </a:r>
                      <a:endParaRPr lang="en-US" sz="1400" b="0" dirty="0"/>
                    </a:p>
                  </a:txBody>
                  <a:tcPr/>
                </a:tc>
                <a:extLst>
                  <a:ext uri="{0D108BD9-81ED-4DB2-BD59-A6C34878D82A}">
                    <a16:rowId xmlns:a16="http://schemas.microsoft.com/office/drawing/2014/main" val="4133786906"/>
                  </a:ext>
                </a:extLst>
              </a:tr>
              <a:tr h="310036">
                <a:tc>
                  <a:txBody>
                    <a:bodyPr/>
                    <a:lstStyle/>
                    <a:p>
                      <a:r>
                        <a:rPr lang="en-US" sz="1400" b="0" dirty="0"/>
                        <a:t>Maximum Deaths</a:t>
                      </a:r>
                    </a:p>
                  </a:txBody>
                  <a:tcPr/>
                </a:tc>
                <a:tc>
                  <a:txBody>
                    <a:bodyPr/>
                    <a:lstStyle/>
                    <a:p>
                      <a:r>
                        <a:rPr lang="en-US" sz="1400" b="0" dirty="0"/>
                        <a:t>1715</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dirty="0"/>
                        <a:t>2018</a:t>
                      </a:r>
                    </a:p>
                  </a:txBody>
                  <a:tcPr/>
                </a:tc>
                <a:extLst>
                  <a:ext uri="{0D108BD9-81ED-4DB2-BD59-A6C34878D82A}">
                    <a16:rowId xmlns:a16="http://schemas.microsoft.com/office/drawing/2014/main" val="3373270895"/>
                  </a:ext>
                </a:extLst>
              </a:tr>
              <a:tr h="404305">
                <a:tc>
                  <a:txBody>
                    <a:bodyPr/>
                    <a:lstStyle/>
                    <a:p>
                      <a:r>
                        <a:rPr lang="en-US" sz="1400" b="0" dirty="0"/>
                        <a:t>Minimum Deaths*</a:t>
                      </a:r>
                    </a:p>
                  </a:txBody>
                  <a:tcPr/>
                </a:tc>
                <a:tc>
                  <a:txBody>
                    <a:bodyPr/>
                    <a:lstStyle/>
                    <a:p>
                      <a:r>
                        <a:rPr lang="en-US" sz="1400" b="0" dirty="0"/>
                        <a:t>783*</a:t>
                      </a:r>
                    </a:p>
                  </a:txBody>
                  <a:tcPr/>
                </a:tc>
                <a:tc>
                  <a:txBody>
                    <a:bodyPr/>
                    <a:lstStyle/>
                    <a:p>
                      <a:r>
                        <a:rPr lang="en-US" sz="1400" b="0" dirty="0"/>
                        <a:t>2020 *</a:t>
                      </a:r>
                    </a:p>
                    <a:p>
                      <a:r>
                        <a:rPr lang="en-US" sz="1400" b="0" dirty="0"/>
                        <a:t>(only data through June )</a:t>
                      </a:r>
                    </a:p>
                  </a:txBody>
                  <a:tcPr/>
                </a:tc>
                <a:extLst>
                  <a:ext uri="{0D108BD9-81ED-4DB2-BD59-A6C34878D82A}">
                    <a16:rowId xmlns:a16="http://schemas.microsoft.com/office/drawing/2014/main" val="2682923084"/>
                  </a:ext>
                </a:extLst>
              </a:tr>
            </a:tbl>
          </a:graphicData>
        </a:graphic>
      </p:graphicFrame>
      <p:graphicFrame>
        <p:nvGraphicFramePr>
          <p:cNvPr id="11" name="Table 10">
            <a:extLst>
              <a:ext uri="{FF2B5EF4-FFF2-40B4-BE49-F238E27FC236}">
                <a16:creationId xmlns:a16="http://schemas.microsoft.com/office/drawing/2014/main" id="{0B3FF0B5-2C26-A24B-AF7E-FE100B3D8E9A}"/>
              </a:ext>
            </a:extLst>
          </p:cNvPr>
          <p:cNvGraphicFramePr>
            <a:graphicFrameLocks noGrp="1"/>
          </p:cNvGraphicFramePr>
          <p:nvPr>
            <p:extLst>
              <p:ext uri="{D42A27DB-BD31-4B8C-83A1-F6EECF244321}">
                <p14:modId xmlns:p14="http://schemas.microsoft.com/office/powerpoint/2010/main" val="4262520836"/>
              </p:ext>
            </p:extLst>
          </p:nvPr>
        </p:nvGraphicFramePr>
        <p:xfrm>
          <a:off x="446532" y="5025927"/>
          <a:ext cx="6675121" cy="1287298"/>
        </p:xfrm>
        <a:graphic>
          <a:graphicData uri="http://schemas.openxmlformats.org/drawingml/2006/table">
            <a:tbl>
              <a:tblPr firstRow="1" bandRow="1">
                <a:tableStyleId>{073A0DAA-6AF3-43AB-8588-CEC1D06C72B9}</a:tableStyleId>
              </a:tblPr>
              <a:tblGrid>
                <a:gridCol w="3195251">
                  <a:extLst>
                    <a:ext uri="{9D8B030D-6E8A-4147-A177-3AD203B41FA5}">
                      <a16:colId xmlns:a16="http://schemas.microsoft.com/office/drawing/2014/main" val="2600847822"/>
                    </a:ext>
                  </a:extLst>
                </a:gridCol>
                <a:gridCol w="1344838">
                  <a:extLst>
                    <a:ext uri="{9D8B030D-6E8A-4147-A177-3AD203B41FA5}">
                      <a16:colId xmlns:a16="http://schemas.microsoft.com/office/drawing/2014/main" val="1996838836"/>
                    </a:ext>
                  </a:extLst>
                </a:gridCol>
                <a:gridCol w="2135032">
                  <a:extLst>
                    <a:ext uri="{9D8B030D-6E8A-4147-A177-3AD203B41FA5}">
                      <a16:colId xmlns:a16="http://schemas.microsoft.com/office/drawing/2014/main" val="1334344642"/>
                    </a:ext>
                  </a:extLst>
                </a:gridCol>
              </a:tblGrid>
              <a:tr h="329838">
                <a:tc>
                  <a:txBody>
                    <a:bodyPr/>
                    <a:lstStyle/>
                    <a:p>
                      <a:pPr>
                        <a:buClr>
                          <a:schemeClr val="tx1"/>
                        </a:buClr>
                      </a:pPr>
                      <a:r>
                        <a:rPr lang="en-US" sz="1400" b="1" dirty="0"/>
                        <a:t>Gender vs </a:t>
                      </a:r>
                      <a:r>
                        <a:rPr lang="en-US" sz="1400" b="1" i="0" kern="1200" dirty="0">
                          <a:solidFill>
                            <a:schemeClr val="lt1"/>
                          </a:solidFill>
                          <a:effectLst/>
                          <a:latin typeface="+mn-lt"/>
                          <a:ea typeface="+mn-ea"/>
                          <a:cs typeface="+mn-cs"/>
                        </a:rPr>
                        <a:t>Number of deaths</a:t>
                      </a:r>
                      <a:endParaRPr lang="en-US" sz="1400" b="1" dirty="0"/>
                    </a:p>
                  </a:txBody>
                  <a:tcPr marL="167640" marR="167640" marT="83820" marB="83820"/>
                </a:tc>
                <a:tc>
                  <a:txBody>
                    <a:bodyPr/>
                    <a:lstStyle/>
                    <a:p>
                      <a:r>
                        <a:rPr lang="en-US" sz="1400" b="0" dirty="0"/>
                        <a:t>Deaths</a:t>
                      </a:r>
                    </a:p>
                  </a:txBody>
                  <a:tcPr marL="167640" marR="167640" marT="83820" marB="83820"/>
                </a:tc>
                <a:tc>
                  <a:txBody>
                    <a:bodyPr/>
                    <a:lstStyle/>
                    <a:p>
                      <a:r>
                        <a:rPr lang="en-US" sz="1400" b="0" dirty="0"/>
                        <a:t>Gender</a:t>
                      </a:r>
                    </a:p>
                  </a:txBody>
                  <a:tcPr marL="167640" marR="167640" marT="83820" marB="83820"/>
                </a:tc>
                <a:extLst>
                  <a:ext uri="{0D108BD9-81ED-4DB2-BD59-A6C34878D82A}">
                    <a16:rowId xmlns:a16="http://schemas.microsoft.com/office/drawing/2014/main" val="3810235201"/>
                  </a:ext>
                </a:extLst>
              </a:tr>
              <a:tr h="338044">
                <a:tc>
                  <a:txBody>
                    <a:bodyPr/>
                    <a:lstStyle/>
                    <a:p>
                      <a:r>
                        <a:rPr lang="en-US" sz="1400" b="0" dirty="0"/>
                        <a:t>Maximum Deaths</a:t>
                      </a:r>
                    </a:p>
                  </a:txBody>
                  <a:tcPr marL="167640" marR="167640" marT="83820" marB="83820"/>
                </a:tc>
                <a:tc>
                  <a:txBody>
                    <a:bodyPr/>
                    <a:lstStyle/>
                    <a:p>
                      <a:r>
                        <a:rPr lang="en-US" sz="1400" b="0" dirty="0"/>
                        <a:t>8073</a:t>
                      </a:r>
                    </a:p>
                  </a:txBody>
                  <a:tcPr marL="167640" marR="167640" marT="83820" marB="8382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dirty="0"/>
                        <a:t>Male</a:t>
                      </a:r>
                    </a:p>
                  </a:txBody>
                  <a:tcPr marL="167640" marR="167640" marT="83820" marB="83820"/>
                </a:tc>
                <a:extLst>
                  <a:ext uri="{0D108BD9-81ED-4DB2-BD59-A6C34878D82A}">
                    <a16:rowId xmlns:a16="http://schemas.microsoft.com/office/drawing/2014/main" val="2268679253"/>
                  </a:ext>
                </a:extLst>
              </a:tr>
              <a:tr h="525298">
                <a:tc>
                  <a:txBody>
                    <a:bodyPr/>
                    <a:lstStyle/>
                    <a:p>
                      <a:r>
                        <a:rPr lang="en-US" sz="1400" b="0" dirty="0"/>
                        <a:t>Minimum Deaths</a:t>
                      </a:r>
                    </a:p>
                  </a:txBody>
                  <a:tcPr marL="167640" marR="167640" marT="83820" marB="83820"/>
                </a:tc>
                <a:tc>
                  <a:txBody>
                    <a:bodyPr/>
                    <a:lstStyle/>
                    <a:p>
                      <a:r>
                        <a:rPr lang="en-US" sz="1400" b="0" dirty="0"/>
                        <a:t>1</a:t>
                      </a:r>
                    </a:p>
                  </a:txBody>
                  <a:tcPr marL="167640" marR="167640" marT="83820" marB="8382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dirty="0"/>
                        <a:t>Transsexual</a:t>
                      </a:r>
                    </a:p>
                  </a:txBody>
                  <a:tcPr marL="167640" marR="167640" marT="83820" marB="83820"/>
                </a:tc>
                <a:extLst>
                  <a:ext uri="{0D108BD9-81ED-4DB2-BD59-A6C34878D82A}">
                    <a16:rowId xmlns:a16="http://schemas.microsoft.com/office/drawing/2014/main" val="3886372097"/>
                  </a:ext>
                </a:extLst>
              </a:tr>
            </a:tbl>
          </a:graphicData>
        </a:graphic>
      </p:graphicFrame>
      <p:sp>
        <p:nvSpPr>
          <p:cNvPr id="17" name="Rectangle 16">
            <a:extLst>
              <a:ext uri="{FF2B5EF4-FFF2-40B4-BE49-F238E27FC236}">
                <a16:creationId xmlns:a16="http://schemas.microsoft.com/office/drawing/2014/main" id="{E3D46596-FE3C-9044-A68B-4E20BF5DF135}"/>
              </a:ext>
            </a:extLst>
          </p:cNvPr>
          <p:cNvSpPr/>
          <p:nvPr/>
        </p:nvSpPr>
        <p:spPr>
          <a:xfrm>
            <a:off x="-65899" y="67632"/>
            <a:ext cx="7699982" cy="1077218"/>
          </a:xfrm>
          <a:prstGeom prst="rect">
            <a:avLst/>
          </a:prstGeom>
        </p:spPr>
        <p:txBody>
          <a:bodyPr wrap="square">
            <a:spAutoFit/>
          </a:bodyPr>
          <a:lstStyle/>
          <a:p>
            <a:r>
              <a:rPr lang="en-US" sz="3200" dirty="0">
                <a:latin typeface="Franklin Gothic Book" panose="020B0503020102020204" pitchFamily="34" charset="0"/>
              </a:rPr>
              <a:t>DATA ANALYSIS– Deaths by Mental Illness,  Year &amp; Gender</a:t>
            </a:r>
          </a:p>
        </p:txBody>
      </p:sp>
    </p:spTree>
    <p:extLst>
      <p:ext uri="{BB962C8B-B14F-4D97-AF65-F5344CB8AC3E}">
        <p14:creationId xmlns:p14="http://schemas.microsoft.com/office/powerpoint/2010/main" val="27545852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otalTime>76</TotalTime>
  <Words>601</Words>
  <Application>Microsoft Macintosh PowerPoint</Application>
  <PresentationFormat>Widescreen</PresentationFormat>
  <Paragraphs>110</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Century Gothic</vt:lpstr>
      <vt:lpstr>Courier New</vt:lpstr>
      <vt:lpstr>Franklin Gothic Book</vt:lpstr>
      <vt:lpstr>Mesh</vt:lpstr>
      <vt:lpstr>     Project-2 Fatal Police Encounters</vt:lpstr>
      <vt:lpstr> SCOPE</vt:lpstr>
      <vt:lpstr>Data Sources</vt:lpstr>
      <vt:lpstr>          Workflow</vt:lpstr>
      <vt:lpstr> </vt:lpstr>
      <vt:lpstr>Data Modeling </vt:lpstr>
      <vt:lpstr>FLASK APP</vt:lpstr>
      <vt:lpstr>DEMO  </vt:lpstr>
      <vt:lpstr>PowerPoint Presentation</vt:lpstr>
      <vt:lpstr>PowerPoint Presentation</vt:lpstr>
      <vt:lpstr>      Polar area chart</vt:lpstr>
      <vt:lpstr> </vt:lpstr>
      <vt:lpstr>Challenges for this project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Project-2 Fatal Police Encounters</dc:title>
  <dc:creator>hasti patel</dc:creator>
  <cp:lastModifiedBy>hasti patel</cp:lastModifiedBy>
  <cp:revision>5</cp:revision>
  <dcterms:created xsi:type="dcterms:W3CDTF">2020-07-07T22:46:26Z</dcterms:created>
  <dcterms:modified xsi:type="dcterms:W3CDTF">2020-07-08T00:34:00Z</dcterms:modified>
</cp:coreProperties>
</file>

<file path=docProps/thumbnail.jpeg>
</file>